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8" r:id="rId2"/>
    <p:sldId id="331" r:id="rId3"/>
    <p:sldId id="340" r:id="rId4"/>
    <p:sldId id="339" r:id="rId5"/>
    <p:sldId id="341" r:id="rId6"/>
    <p:sldId id="316" r:id="rId7"/>
    <p:sldId id="321" r:id="rId8"/>
    <p:sldId id="319" r:id="rId9"/>
    <p:sldId id="323" r:id="rId10"/>
    <p:sldId id="336" r:id="rId11"/>
    <p:sldId id="325" r:id="rId12"/>
    <p:sldId id="342" r:id="rId13"/>
    <p:sldId id="332" r:id="rId14"/>
    <p:sldId id="31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6700"/>
    <a:srgbClr val="E24F14"/>
    <a:srgbClr val="00997B"/>
    <a:srgbClr val="0E5E47"/>
    <a:srgbClr val="138363"/>
    <a:srgbClr val="1DBD8F"/>
    <a:srgbClr val="37E1B0"/>
    <a:srgbClr val="87EDD0"/>
    <a:srgbClr val="FF99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0799" autoAdjust="0"/>
  </p:normalViewPr>
  <p:slideViewPr>
    <p:cSldViewPr snapToGrid="0">
      <p:cViewPr varScale="1">
        <p:scale>
          <a:sx n="80" d="100"/>
          <a:sy n="80" d="100"/>
        </p:scale>
        <p:origin x="-73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765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765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765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765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765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765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765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765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765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765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765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765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Лист1!$H$53</c:f>
              <c:strCache>
                <c:ptCount val="1"/>
                <c:pt idx="0">
                  <c:v>Торговые площади, тыс. м²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Лист1!$I$52:$U$52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2016</c:v>
                </c:pt>
                <c:pt idx="8">
                  <c:v>2018</c:v>
                </c:pt>
                <c:pt idx="9">
                  <c:v>2019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Лист1!$I$53:$U$53</c:f>
              <c:numCache>
                <c:formatCode>General</c:formatCode>
                <c:ptCount val="13"/>
                <c:pt idx="0">
                  <c:v>881</c:v>
                </c:pt>
                <c:pt idx="1">
                  <c:v>996</c:v>
                </c:pt>
                <c:pt idx="2">
                  <c:v>1191</c:v>
                </c:pt>
                <c:pt idx="3">
                  <c:v>1414</c:v>
                </c:pt>
                <c:pt idx="4">
                  <c:v>1754</c:v>
                </c:pt>
                <c:pt idx="5">
                  <c:v>2423</c:v>
                </c:pt>
                <c:pt idx="6">
                  <c:v>3329</c:v>
                </c:pt>
                <c:pt idx="7">
                  <c:v>4426</c:v>
                </c:pt>
                <c:pt idx="8">
                  <c:v>5291</c:v>
                </c:pt>
                <c:pt idx="9">
                  <c:v>5975</c:v>
                </c:pt>
                <c:pt idx="10">
                  <c:v>7048</c:v>
                </c:pt>
                <c:pt idx="11">
                  <c:v>7497</c:v>
                </c:pt>
                <c:pt idx="12">
                  <c:v>8339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21-474E-B6C5-1F0403E57604}"/>
            </c:ext>
          </c:extLst>
        </c:ser>
        <c:dLbls>
          <c:showVal val="1"/>
        </c:dLbls>
        <c:shape val="box"/>
        <c:axId val="86041728"/>
        <c:axId val="86084992"/>
        <c:axId val="0"/>
      </c:bar3DChart>
      <c:catAx>
        <c:axId val="86041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084992"/>
        <c:crosses val="autoZero"/>
        <c:auto val="1"/>
        <c:lblAlgn val="ctr"/>
        <c:lblOffset val="100"/>
      </c:catAx>
      <c:valAx>
        <c:axId val="860849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0417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Лист3!$J$46</c:f>
              <c:strCache>
                <c:ptCount val="1"/>
                <c:pt idx="0">
                  <c:v>2023г.,%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Лист3!$I$47:$I$48</c:f>
              <c:strCache>
                <c:ptCount val="2"/>
                <c:pt idx="0">
                  <c:v>Административно-управленческий персонал</c:v>
                </c:pt>
                <c:pt idx="1">
                  <c:v>Линейный персонал</c:v>
                </c:pt>
              </c:strCache>
            </c:strRef>
          </c:cat>
          <c:val>
            <c:numRef>
              <c:f>Лист3!$J$47:$J$48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="0">
                <a:latin typeface="Times New Roman" pitchFamily="18" charset="0"/>
                <a:cs typeface="Times New Roman" pitchFamily="18" charset="0"/>
              </a:rPr>
              <a:t>2023г.,%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Лист3!$J$59</c:f>
              <c:strCache>
                <c:ptCount val="1"/>
                <c:pt idx="0">
                  <c:v>2023г.,%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Лист3!$I$60:$I$62</c:f>
              <c:strCache>
                <c:ptCount val="3"/>
                <c:pt idx="0">
                  <c:v>Высшее профессиональное</c:v>
                </c:pt>
                <c:pt idx="1">
                  <c:v>Среднее профессиональное</c:v>
                </c:pt>
                <c:pt idx="2">
                  <c:v>Среднее</c:v>
                </c:pt>
              </c:strCache>
            </c:strRef>
          </c:cat>
          <c:val>
            <c:numRef>
              <c:f>Лист3!$J$60:$J$62</c:f>
              <c:numCache>
                <c:formatCode>General</c:formatCode>
                <c:ptCount val="3"/>
                <c:pt idx="0">
                  <c:v>24</c:v>
                </c:pt>
                <c:pt idx="1">
                  <c:v>28</c:v>
                </c:pt>
                <c:pt idx="2">
                  <c:v>48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Лист3!$J$77</c:f>
              <c:strCache>
                <c:ptCount val="1"/>
                <c:pt idx="0">
                  <c:v>2023г.,%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Лист3!$I$78:$I$81</c:f>
              <c:strCache>
                <c:ptCount val="4"/>
                <c:pt idx="0">
                  <c:v>с основания компании</c:v>
                </c:pt>
                <c:pt idx="1">
                  <c:v>менее 1 года</c:v>
                </c:pt>
                <c:pt idx="2">
                  <c:v>от 1 года до 3 лет</c:v>
                </c:pt>
                <c:pt idx="3">
                  <c:v>свыше 3 лет</c:v>
                </c:pt>
              </c:strCache>
            </c:strRef>
          </c:cat>
          <c:val>
            <c:numRef>
              <c:f>Лист3!$J$78:$J$81</c:f>
              <c:numCache>
                <c:formatCode>General</c:formatCode>
                <c:ptCount val="4"/>
                <c:pt idx="0">
                  <c:v>7</c:v>
                </c:pt>
                <c:pt idx="1">
                  <c:v>24</c:v>
                </c:pt>
                <c:pt idx="2">
                  <c:v>32</c:v>
                </c:pt>
                <c:pt idx="3">
                  <c:v>37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Лист1!$H$15</c:f>
              <c:strCache>
                <c:ptCount val="1"/>
                <c:pt idx="0">
                  <c:v>Количество магазинов, ед.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Лист1!$I$14:$U$14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2016</c:v>
                </c:pt>
                <c:pt idx="8">
                  <c:v>2018</c:v>
                </c:pt>
                <c:pt idx="9">
                  <c:v>2019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Лист1!$I$15:$U$15</c:f>
              <c:numCache>
                <c:formatCode>General</c:formatCode>
                <c:ptCount val="13"/>
                <c:pt idx="0">
                  <c:v>2052</c:v>
                </c:pt>
                <c:pt idx="1">
                  <c:v>2525</c:v>
                </c:pt>
                <c:pt idx="2">
                  <c:v>3220</c:v>
                </c:pt>
                <c:pt idx="3">
                  <c:v>3882</c:v>
                </c:pt>
                <c:pt idx="4">
                  <c:v>4789</c:v>
                </c:pt>
                <c:pt idx="5">
                  <c:v>6265</c:v>
                </c:pt>
                <c:pt idx="6">
                  <c:v>8363</c:v>
                </c:pt>
                <c:pt idx="7">
                  <c:v>11225</c:v>
                </c:pt>
                <c:pt idx="8">
                  <c:v>13522</c:v>
                </c:pt>
                <c:pt idx="9">
                  <c:v>15354</c:v>
                </c:pt>
                <c:pt idx="10">
                  <c:v>17972</c:v>
                </c:pt>
                <c:pt idx="11">
                  <c:v>19164</c:v>
                </c:pt>
                <c:pt idx="12">
                  <c:v>21308</c:v>
                </c:pt>
              </c:numCache>
            </c:numRef>
          </c:val>
        </c:ser>
        <c:dLbls>
          <c:showVal val="1"/>
        </c:dLbls>
        <c:shape val="box"/>
        <c:axId val="87066496"/>
        <c:axId val="87240704"/>
        <c:axId val="0"/>
      </c:bar3DChart>
      <c:catAx>
        <c:axId val="87066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240704"/>
        <c:crosses val="autoZero"/>
        <c:auto val="1"/>
        <c:lblAlgn val="ctr"/>
        <c:lblOffset val="100"/>
      </c:catAx>
      <c:valAx>
        <c:axId val="872407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0664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Лист1!$H$91</c:f>
              <c:strCache>
                <c:ptCount val="1"/>
                <c:pt idx="0">
                  <c:v>Количество посещений покупателями, млн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Лист1!$I$90:$U$90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2016</c:v>
                </c:pt>
                <c:pt idx="8">
                  <c:v>2018</c:v>
                </c:pt>
                <c:pt idx="9">
                  <c:v>2019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numCache>
            </c:numRef>
          </c:cat>
          <c:val>
            <c:numRef>
              <c:f>Лист1!$I$91:$U$91</c:f>
              <c:numCache>
                <c:formatCode>General</c:formatCode>
                <c:ptCount val="13"/>
                <c:pt idx="0">
                  <c:v>831</c:v>
                </c:pt>
                <c:pt idx="1">
                  <c:v>1211</c:v>
                </c:pt>
                <c:pt idx="2">
                  <c:v>1353</c:v>
                </c:pt>
                <c:pt idx="3">
                  <c:v>1450</c:v>
                </c:pt>
                <c:pt idx="4">
                  <c:v>1645</c:v>
                </c:pt>
                <c:pt idx="5">
                  <c:v>1990</c:v>
                </c:pt>
                <c:pt idx="6">
                  <c:v>2543</c:v>
                </c:pt>
                <c:pt idx="7">
                  <c:v>3367</c:v>
                </c:pt>
                <c:pt idx="8">
                  <c:v>3913</c:v>
                </c:pt>
                <c:pt idx="9">
                  <c:v>4460</c:v>
                </c:pt>
                <c:pt idx="10">
                  <c:v>5028</c:v>
                </c:pt>
                <c:pt idx="11">
                  <c:v>5524</c:v>
                </c:pt>
                <c:pt idx="12">
                  <c:v>6196</c:v>
                </c:pt>
              </c:numCache>
            </c:numRef>
          </c:val>
        </c:ser>
        <c:dLbls>
          <c:showVal val="1"/>
        </c:dLbls>
        <c:shape val="box"/>
        <c:axId val="111827200"/>
        <c:axId val="113910144"/>
        <c:axId val="0"/>
      </c:bar3DChart>
      <c:catAx>
        <c:axId val="111827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3910144"/>
        <c:crosses val="autoZero"/>
        <c:auto val="1"/>
        <c:lblAlgn val="ctr"/>
        <c:lblOffset val="100"/>
      </c:catAx>
      <c:valAx>
        <c:axId val="1139101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18272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Лист2!$I$37</c:f>
              <c:strCache>
                <c:ptCount val="1"/>
                <c:pt idx="0">
                  <c:v>Заемные средства,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Лист2!$J$36:$L$36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Лист2!$J$37:$L$37</c:f>
              <c:numCache>
                <c:formatCode>General</c:formatCode>
                <c:ptCount val="3"/>
                <c:pt idx="0">
                  <c:v>363356681</c:v>
                </c:pt>
                <c:pt idx="1">
                  <c:v>809696786</c:v>
                </c:pt>
                <c:pt idx="2">
                  <c:v>953495155</c:v>
                </c:pt>
              </c:numCache>
            </c:numRef>
          </c:val>
        </c:ser>
        <c:ser>
          <c:idx val="1"/>
          <c:order val="1"/>
          <c:tx>
            <c:strRef>
              <c:f>Лист2!$I$38</c:f>
              <c:strCache>
                <c:ptCount val="1"/>
                <c:pt idx="0">
                  <c:v>Собственные средства,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Лист2!$J$36:$L$36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Лист2!$J$38:$L$38</c:f>
              <c:numCache>
                <c:formatCode>#,##0</c:formatCode>
                <c:ptCount val="3"/>
                <c:pt idx="0">
                  <c:v>55123140</c:v>
                </c:pt>
                <c:pt idx="1">
                  <c:v>76925465</c:v>
                </c:pt>
                <c:pt idx="2">
                  <c:v>80571716</c:v>
                </c:pt>
              </c:numCache>
            </c:numRef>
          </c:val>
        </c:ser>
        <c:dLbls>
          <c:showVal val="1"/>
        </c:dLbls>
        <c:shape val="cylinder"/>
        <c:axId val="81054720"/>
        <c:axId val="83962496"/>
        <c:axId val="0"/>
      </c:bar3DChart>
      <c:catAx>
        <c:axId val="810547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962496"/>
        <c:crosses val="autoZero"/>
        <c:auto val="1"/>
        <c:lblAlgn val="ctr"/>
        <c:lblOffset val="100"/>
      </c:catAx>
      <c:valAx>
        <c:axId val="8396249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810547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r>
              <a:rPr lang="en-US" sz="14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Лист2!$J$50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Лист2!$I$51:$I$52</c:f>
              <c:strCache>
                <c:ptCount val="2"/>
                <c:pt idx="0">
                  <c:v>Заемные средства, %</c:v>
                </c:pt>
                <c:pt idx="1">
                  <c:v>Собственные средства, %</c:v>
                </c:pt>
              </c:strCache>
            </c:strRef>
          </c:cat>
          <c:val>
            <c:numRef>
              <c:f>Лист2!$J$51:$J$52</c:f>
              <c:numCache>
                <c:formatCode>#,##0</c:formatCode>
                <c:ptCount val="2"/>
                <c:pt idx="0" formatCode="General">
                  <c:v>953495155</c:v>
                </c:pt>
                <c:pt idx="1">
                  <c:v>80571716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Лист2!$I$68</c:f>
              <c:strCache>
                <c:ptCount val="1"/>
                <c:pt idx="0">
                  <c:v>Выручка, тыс. руб.</c:v>
                </c:pt>
              </c:strCache>
            </c:strRef>
          </c:tx>
          <c:spPr>
            <a:solidFill>
              <a:srgbClr val="FE67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Лист2!$J$67:$L$67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Лист2!$J$68:$L$68</c:f>
              <c:numCache>
                <c:formatCode>#,##0</c:formatCode>
                <c:ptCount val="3"/>
                <c:pt idx="0">
                  <c:v>1680298872</c:v>
                </c:pt>
                <c:pt idx="1">
                  <c:v>2005770373</c:v>
                </c:pt>
                <c:pt idx="2">
                  <c:v>2363462814</c:v>
                </c:pt>
              </c:numCache>
            </c:numRef>
          </c:val>
        </c:ser>
        <c:ser>
          <c:idx val="1"/>
          <c:order val="1"/>
          <c:tx>
            <c:strRef>
              <c:f>Лист2!$I$69</c:f>
              <c:strCache>
                <c:ptCount val="1"/>
                <c:pt idx="0">
                  <c:v>Себестоимость продаж,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rgbClr val="00B0F0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Лист2!$J$67:$L$67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Лист2!$J$69:$L$69</c:f>
              <c:numCache>
                <c:formatCode>#,##0</c:formatCode>
                <c:ptCount val="3"/>
                <c:pt idx="0">
                  <c:v>1245248995</c:v>
                </c:pt>
                <c:pt idx="1">
                  <c:v>1568188817</c:v>
                </c:pt>
                <c:pt idx="2">
                  <c:v>1826363149</c:v>
                </c:pt>
              </c:numCache>
            </c:numRef>
          </c:val>
        </c:ser>
        <c:dLbls>
          <c:showVal val="1"/>
        </c:dLbls>
        <c:shape val="box"/>
        <c:axId val="87184512"/>
        <c:axId val="87186816"/>
        <c:axId val="0"/>
      </c:bar3DChart>
      <c:catAx>
        <c:axId val="87184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186816"/>
        <c:crosses val="autoZero"/>
        <c:auto val="1"/>
        <c:lblAlgn val="ctr"/>
        <c:lblOffset val="100"/>
      </c:catAx>
      <c:valAx>
        <c:axId val="87186816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871845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Лист2!$I$127</c:f>
              <c:strCache>
                <c:ptCount val="1"/>
                <c:pt idx="0">
                  <c:v>Прибыль от продаж,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Лист2!$J$126:$L$126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Лист2!$J$127:$L$127</c:f>
              <c:numCache>
                <c:formatCode>#,##0</c:formatCode>
                <c:ptCount val="3"/>
                <c:pt idx="0">
                  <c:v>72392271</c:v>
                </c:pt>
                <c:pt idx="1">
                  <c:v>79631165</c:v>
                </c:pt>
                <c:pt idx="2">
                  <c:v>107716014</c:v>
                </c:pt>
              </c:numCache>
            </c:numRef>
          </c:val>
        </c:ser>
        <c:ser>
          <c:idx val="1"/>
          <c:order val="1"/>
          <c:tx>
            <c:strRef>
              <c:f>Лист2!$I$128</c:f>
              <c:strCache>
                <c:ptCount val="1"/>
                <c:pt idx="0">
                  <c:v>Чистая прибыль, тыс. руб.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Лист2!$J$126:$L$126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Лист2!$J$128:$L$128</c:f>
              <c:numCache>
                <c:formatCode>#,##0</c:formatCode>
                <c:ptCount val="3"/>
                <c:pt idx="0">
                  <c:v>11051877</c:v>
                </c:pt>
                <c:pt idx="1">
                  <c:v>21016364</c:v>
                </c:pt>
                <c:pt idx="2">
                  <c:v>36646251</c:v>
                </c:pt>
              </c:numCache>
            </c:numRef>
          </c:val>
        </c:ser>
        <c:dLbls>
          <c:showVal val="1"/>
        </c:dLbls>
        <c:shape val="box"/>
        <c:axId val="111953408"/>
        <c:axId val="112076288"/>
        <c:axId val="0"/>
      </c:bar3DChart>
      <c:catAx>
        <c:axId val="111953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076288"/>
        <c:crosses val="autoZero"/>
        <c:auto val="1"/>
        <c:lblAlgn val="ctr"/>
        <c:lblOffset val="100"/>
      </c:catAx>
      <c:valAx>
        <c:axId val="112076288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1119534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Лист2!$I$134</c:f>
              <c:strCache>
                <c:ptCount val="1"/>
                <c:pt idx="0">
                  <c:v>Валовая рентабельность,%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Лист2!$J$133:$L$133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Лист2!$J$134:$L$134</c:f>
              <c:numCache>
                <c:formatCode>General</c:formatCode>
                <c:ptCount val="3"/>
                <c:pt idx="0">
                  <c:v>25.89</c:v>
                </c:pt>
                <c:pt idx="1">
                  <c:v>21.810000000000031</c:v>
                </c:pt>
                <c:pt idx="2">
                  <c:v>22.72</c:v>
                </c:pt>
              </c:numCache>
            </c:numRef>
          </c:val>
        </c:ser>
        <c:ser>
          <c:idx val="1"/>
          <c:order val="1"/>
          <c:tx>
            <c:strRef>
              <c:f>Лист2!$I$135</c:f>
              <c:strCache>
                <c:ptCount val="1"/>
                <c:pt idx="0">
                  <c:v>Рентабельность продаж, %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Лист2!$J$133:$L$133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Лист2!$J$135:$L$135</c:f>
              <c:numCache>
                <c:formatCode>General</c:formatCode>
                <c:ptCount val="3"/>
                <c:pt idx="0">
                  <c:v>4.3</c:v>
                </c:pt>
                <c:pt idx="1">
                  <c:v>3.9699999999999998</c:v>
                </c:pt>
                <c:pt idx="2">
                  <c:v>4.55</c:v>
                </c:pt>
              </c:numCache>
            </c:numRef>
          </c:val>
        </c:ser>
        <c:ser>
          <c:idx val="2"/>
          <c:order val="2"/>
          <c:tx>
            <c:strRef>
              <c:f>Лист2!$I$136</c:f>
              <c:strCache>
                <c:ptCount val="1"/>
                <c:pt idx="0">
                  <c:v>Чистая рентабельность, %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Лист2!$J$133:$L$133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Лист2!$J$136:$L$136</c:f>
              <c:numCache>
                <c:formatCode>General</c:formatCode>
                <c:ptCount val="3"/>
                <c:pt idx="0">
                  <c:v>0.65000000000000135</c:v>
                </c:pt>
                <c:pt idx="1">
                  <c:v>1.04</c:v>
                </c:pt>
                <c:pt idx="2">
                  <c:v>1.55</c:v>
                </c:pt>
              </c:numCache>
            </c:numRef>
          </c:val>
        </c:ser>
        <c:dLbls>
          <c:showVal val="1"/>
        </c:dLbls>
        <c:shape val="box"/>
        <c:axId val="118962816"/>
        <c:axId val="118976896"/>
        <c:axId val="0"/>
      </c:bar3DChart>
      <c:catAx>
        <c:axId val="1189628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976896"/>
        <c:crosses val="autoZero"/>
        <c:auto val="1"/>
        <c:lblAlgn val="ctr"/>
        <c:lblOffset val="100"/>
      </c:catAx>
      <c:valAx>
        <c:axId val="11897689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189628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Лист3!$G$11</c:f>
              <c:strCache>
                <c:ptCount val="1"/>
                <c:pt idx="0">
                  <c:v>Численность, тыс. чел.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Лист3!$F$12:$F$14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Лист3!$G$12:$G$14</c:f>
              <c:numCache>
                <c:formatCode>General</c:formatCode>
                <c:ptCount val="3"/>
                <c:pt idx="0">
                  <c:v>340</c:v>
                </c:pt>
                <c:pt idx="1">
                  <c:v>375.3</c:v>
                </c:pt>
                <c:pt idx="2">
                  <c:v>230</c:v>
                </c:pt>
              </c:numCache>
            </c:numRef>
          </c:val>
        </c:ser>
        <c:dLbls>
          <c:showVal val="1"/>
        </c:dLbls>
        <c:shape val="box"/>
        <c:axId val="82716160"/>
        <c:axId val="82735488"/>
        <c:axId val="0"/>
      </c:bar3DChart>
      <c:catAx>
        <c:axId val="82716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735488"/>
        <c:crosses val="autoZero"/>
        <c:auto val="1"/>
        <c:lblAlgn val="ctr"/>
        <c:lblOffset val="100"/>
      </c:catAx>
      <c:valAx>
        <c:axId val="827354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7161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5CBDB7BA-FC2D-48F9-8C1C-4453A8FAAC3D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29AADA03-23C1-4B63-865C-D6E4918CB9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419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07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4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9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7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6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0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5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53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0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3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1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4A1998D9-63F0-4A09-A8BB-4C1AC71B621C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7F2EB22-BB83-4CD7-A2EC-2A59CF1A4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950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chart" Target="../charts/chart10.xml"/><Relationship Id="rId7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пятерочка.png"/>
          <p:cNvPicPr>
            <a:picLocks noChangeAspect="1" noChangeArrowheads="1"/>
          </p:cNvPicPr>
          <p:nvPr/>
        </p:nvPicPr>
        <p:blipFill>
          <a:blip r:embed="rId2"/>
          <a:srcRect l="59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-26582" y="-92026"/>
            <a:ext cx="7512001" cy="703102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5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58063" y="2888998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5436303" y="2831537"/>
            <a:ext cx="569591" cy="431540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7174900" y="-302318"/>
            <a:ext cx="540000" cy="505256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25506" y="2134952"/>
            <a:ext cx="626277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ВКР на тему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найма и отбора персонала на примере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6391" y="3979654"/>
            <a:ext cx="522473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63903" y="4937185"/>
            <a:ext cx="521035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Проверил:__________________________________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83803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науки и высшего образования Российской Федерации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ctr">
              <a:lnSpc>
                <a:spcPct val="100000"/>
              </a:lnSpc>
              <a:spcBef>
                <a:spcPts val="0"/>
              </a:spcBef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marL="3600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высшего образования</a:t>
            </a:r>
          </a:p>
          <a:p>
            <a:pPr marL="3600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«ГОСУДАРСТВЕННЫЙ УНИВЕРСИТЕТ УПРАВЛЕНИЯ»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458526" y="6366294"/>
            <a:ext cx="2077615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210663" y="170031"/>
            <a:ext cx="873760" cy="69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5351928"/>
            <a:ext cx="12192000" cy="1506071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3" name="PA_TextPlaceholder 33"/>
          <p:cNvSpPr txBox="1"/>
          <p:nvPr>
            <p:custDataLst>
              <p:tags r:id="rId1"/>
            </p:custDataLst>
          </p:nvPr>
        </p:nvSpPr>
        <p:spPr>
          <a:xfrm>
            <a:off x="968188" y="0"/>
            <a:ext cx="10121153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Мероприятия по совершенствованию системы найма и отбора персонала в ООО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3200" dirty="0" smtClean="0"/>
          </a:p>
        </p:txBody>
      </p:sp>
      <p:sp>
        <p:nvSpPr>
          <p:cNvPr id="9" name="TextBox 175"/>
          <p:cNvSpPr txBox="1"/>
          <p:nvPr/>
        </p:nvSpPr>
        <p:spPr>
          <a:xfrm>
            <a:off x="0" y="841996"/>
            <a:ext cx="7718612" cy="34526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Таблица 1-Функции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ИИ для повышения эффективности системы найма и отбора персонала</a:t>
            </a:r>
            <a:endParaRPr lang="en-GB" altLang="zh-CN" sz="1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6" name="TextBox 175"/>
          <p:cNvSpPr txBox="1"/>
          <p:nvPr/>
        </p:nvSpPr>
        <p:spPr>
          <a:xfrm>
            <a:off x="412376" y="5397879"/>
            <a:ext cx="11779624" cy="56070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искусственного интеллекта в процесс найма и отбора персонала </a:t>
            </a:r>
            <a:endParaRPr lang="en-GB" altLang="zh-CN" sz="28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5" name="Google Shape;968;p48"/>
          <p:cNvSpPr/>
          <p:nvPr/>
        </p:nvSpPr>
        <p:spPr>
          <a:xfrm>
            <a:off x="161365" y="5439392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extBox 175"/>
          <p:cNvSpPr txBox="1"/>
          <p:nvPr/>
        </p:nvSpPr>
        <p:spPr>
          <a:xfrm>
            <a:off x="573742" y="5991909"/>
            <a:ext cx="9350188" cy="56070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аутсорсинга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кадровой политике компании </a:t>
            </a:r>
            <a:endParaRPr lang="en-GB" altLang="zh-CN" sz="28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8" name="Google Shape;968;p48"/>
          <p:cNvSpPr/>
          <p:nvPr/>
        </p:nvSpPr>
        <p:spPr>
          <a:xfrm>
            <a:off x="179294" y="604899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88259" y="1230652"/>
          <a:ext cx="7754469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437"/>
                <a:gridCol w="1787846"/>
                <a:gridCol w="526718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Функции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AI-рекрутер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Автоматически анализирует резюме, сопоставляет их с требованиями вакансий и проводит первичный отбор кандидатов.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AI-интервьюер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Проводит первичные собеседования в дистанционном формате, задает кандидатам вопросы и оценивает их ответы на основе предустановленных критериев.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AI-помощник HR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Помогает в рутинных задачах: пишет текста для вакансий, создает списки вопросов для проведения интервью, генерирует тестовые задания.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AI-онбординг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Автоматизирует процесс приема на работу: сбор документов, информирование о корпоративных правилах, предоставление доступа к необходимым системам.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AI-менеджер 360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Автоматизирует сбор обратной связи и анализирует данные о работе сотрудников, удовлетворенности условиями труда и помогает разрабатывать планы профессионального роста.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AI-секретарь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Автоматизирует создание, проверку и хранение документов, таких как трудовые договоры, заявления на отпуск и сертификаты.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1" name="Google Shape;968;p48"/>
          <p:cNvSpPr/>
          <p:nvPr/>
        </p:nvSpPr>
        <p:spPr>
          <a:xfrm>
            <a:off x="7978587" y="139630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TextBox 175"/>
          <p:cNvSpPr txBox="1"/>
          <p:nvPr/>
        </p:nvSpPr>
        <p:spPr>
          <a:xfrm>
            <a:off x="8193741" y="833032"/>
            <a:ext cx="3998259" cy="56070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Преимущества внедрения ИИ в систему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найма и отбора персонала</a:t>
            </a:r>
            <a:endParaRPr lang="en-GB" altLang="zh-CN" sz="1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3" name="Google Shape;968;p48"/>
          <p:cNvSpPr/>
          <p:nvPr/>
        </p:nvSpPr>
        <p:spPr>
          <a:xfrm>
            <a:off x="9305363" y="1853512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68;p48"/>
          <p:cNvSpPr/>
          <p:nvPr/>
        </p:nvSpPr>
        <p:spPr>
          <a:xfrm>
            <a:off x="8579224" y="233760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968;p48"/>
          <p:cNvSpPr/>
          <p:nvPr/>
        </p:nvSpPr>
        <p:spPr>
          <a:xfrm>
            <a:off x="8624046" y="283962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968;p48"/>
          <p:cNvSpPr/>
          <p:nvPr/>
        </p:nvSpPr>
        <p:spPr>
          <a:xfrm>
            <a:off x="8113059" y="340440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968;p48"/>
          <p:cNvSpPr/>
          <p:nvPr/>
        </p:nvSpPr>
        <p:spPr>
          <a:xfrm>
            <a:off x="8113058" y="392435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TextBox 175"/>
          <p:cNvSpPr txBox="1"/>
          <p:nvPr/>
        </p:nvSpPr>
        <p:spPr>
          <a:xfrm>
            <a:off x="8175812" y="1406773"/>
            <a:ext cx="4016188" cy="56070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операционной эффективности</a:t>
            </a:r>
          </a:p>
          <a:p>
            <a:pPr lvl="0" algn="ctr"/>
            <a:endParaRPr lang="en-GB" altLang="zh-CN" sz="1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9" name="TextBox 175"/>
          <p:cNvSpPr txBox="1"/>
          <p:nvPr/>
        </p:nvSpPr>
        <p:spPr>
          <a:xfrm>
            <a:off x="8579224" y="1872938"/>
            <a:ext cx="3612776" cy="776152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затрат</a:t>
            </a:r>
          </a:p>
          <a:p>
            <a:pPr algn="ctr"/>
            <a:endParaRPr lang="ru-RU" sz="1400" dirty="0" smtClean="0"/>
          </a:p>
          <a:p>
            <a:pPr lvl="0" algn="ctr"/>
            <a:endParaRPr lang="en-GB" altLang="zh-CN" sz="1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0" name="TextBox 175"/>
          <p:cNvSpPr txBox="1"/>
          <p:nvPr/>
        </p:nvSpPr>
        <p:spPr>
          <a:xfrm>
            <a:off x="7718612" y="2374961"/>
            <a:ext cx="4733364" cy="776152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Круглосуточная поддержка</a:t>
            </a:r>
          </a:p>
          <a:p>
            <a:pPr algn="ctr"/>
            <a:endParaRPr lang="ru-RU" sz="1400" dirty="0" smtClean="0"/>
          </a:p>
          <a:p>
            <a:pPr lvl="0" algn="ctr"/>
            <a:endParaRPr lang="en-GB" altLang="zh-CN" sz="1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1" name="TextBox 175"/>
          <p:cNvSpPr txBox="1"/>
          <p:nvPr/>
        </p:nvSpPr>
        <p:spPr>
          <a:xfrm>
            <a:off x="8453717" y="3907925"/>
            <a:ext cx="3469342" cy="56070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 принятия решений</a:t>
            </a:r>
          </a:p>
          <a:p>
            <a:pPr lvl="0" algn="ctr"/>
            <a:endParaRPr lang="en-GB" altLang="zh-CN" sz="1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2" name="TextBox 175"/>
          <p:cNvSpPr txBox="1"/>
          <p:nvPr/>
        </p:nvSpPr>
        <p:spPr>
          <a:xfrm>
            <a:off x="8435788" y="2814232"/>
            <a:ext cx="3585882" cy="776152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Масштабируемость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решений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/>
          </a:p>
          <a:p>
            <a:pPr lvl="0" algn="ctr"/>
            <a:endParaRPr lang="en-GB" altLang="zh-CN" sz="1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3" name="TextBox 175"/>
          <p:cNvSpPr txBox="1"/>
          <p:nvPr/>
        </p:nvSpPr>
        <p:spPr>
          <a:xfrm>
            <a:off x="8122024" y="3307290"/>
            <a:ext cx="4294094" cy="776152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Интеграция с существующими системами</a:t>
            </a:r>
          </a:p>
          <a:p>
            <a:pPr algn="ctr"/>
            <a:endParaRPr lang="ru-RU" sz="1400" dirty="0" smtClean="0"/>
          </a:p>
          <a:p>
            <a:pPr lvl="0" algn="ctr"/>
            <a:endParaRPr lang="en-GB" altLang="zh-CN" sz="1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34" name="PA_任意多边形 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9073671" y="4430551"/>
            <a:ext cx="500636" cy="482107"/>
          </a:xfrm>
          <a:custGeom>
            <a:avLst/>
            <a:gdLst>
              <a:gd name="T0" fmla="*/ 974 w 1025"/>
              <a:gd name="T1" fmla="*/ 2 h 945"/>
              <a:gd name="T2" fmla="*/ 1015 w 1025"/>
              <a:gd name="T3" fmla="*/ 28 h 945"/>
              <a:gd name="T4" fmla="*/ 1025 w 1025"/>
              <a:gd name="T5" fmla="*/ 631 h 945"/>
              <a:gd name="T6" fmla="*/ 1015 w 1025"/>
              <a:gd name="T7" fmla="*/ 667 h 945"/>
              <a:gd name="T8" fmla="*/ 974 w 1025"/>
              <a:gd name="T9" fmla="*/ 694 h 945"/>
              <a:gd name="T10" fmla="*/ 925 w 1025"/>
              <a:gd name="T11" fmla="*/ 627 h 945"/>
              <a:gd name="T12" fmla="*/ 81 w 1025"/>
              <a:gd name="T13" fmla="*/ 627 h 945"/>
              <a:gd name="T14" fmla="*/ 432 w 1025"/>
              <a:gd name="T15" fmla="*/ 674 h 945"/>
              <a:gd name="T16" fmla="*/ 50 w 1025"/>
              <a:gd name="T17" fmla="*/ 694 h 945"/>
              <a:gd name="T18" fmla="*/ 10 w 1025"/>
              <a:gd name="T19" fmla="*/ 667 h 945"/>
              <a:gd name="T20" fmla="*/ 0 w 1025"/>
              <a:gd name="T21" fmla="*/ 65 h 945"/>
              <a:gd name="T22" fmla="*/ 10 w 1025"/>
              <a:gd name="T23" fmla="*/ 28 h 945"/>
              <a:gd name="T24" fmla="*/ 50 w 1025"/>
              <a:gd name="T25" fmla="*/ 2 h 945"/>
              <a:gd name="T26" fmla="*/ 702 w 1025"/>
              <a:gd name="T27" fmla="*/ 391 h 945"/>
              <a:gd name="T28" fmla="*/ 702 w 1025"/>
              <a:gd name="T29" fmla="*/ 375 h 945"/>
              <a:gd name="T30" fmla="*/ 899 w 1025"/>
              <a:gd name="T31" fmla="*/ 314 h 945"/>
              <a:gd name="T32" fmla="*/ 806 w 1025"/>
              <a:gd name="T33" fmla="*/ 255 h 945"/>
              <a:gd name="T34" fmla="*/ 806 w 1025"/>
              <a:gd name="T35" fmla="*/ 239 h 945"/>
              <a:gd name="T36" fmla="*/ 899 w 1025"/>
              <a:gd name="T37" fmla="*/ 184 h 945"/>
              <a:gd name="T38" fmla="*/ 806 w 1025"/>
              <a:gd name="T39" fmla="*/ 146 h 945"/>
              <a:gd name="T40" fmla="*/ 806 w 1025"/>
              <a:gd name="T41" fmla="*/ 130 h 945"/>
              <a:gd name="T42" fmla="*/ 775 w 1025"/>
              <a:gd name="T43" fmla="*/ 130 h 945"/>
              <a:gd name="T44" fmla="*/ 300 w 1025"/>
              <a:gd name="T45" fmla="*/ 462 h 945"/>
              <a:gd name="T46" fmla="*/ 251 w 1025"/>
              <a:gd name="T47" fmla="*/ 462 h 945"/>
              <a:gd name="T48" fmla="*/ 310 w 1025"/>
              <a:gd name="T49" fmla="*/ 280 h 945"/>
              <a:gd name="T50" fmla="*/ 395 w 1025"/>
              <a:gd name="T51" fmla="*/ 330 h 945"/>
              <a:gd name="T52" fmla="*/ 467 w 1025"/>
              <a:gd name="T53" fmla="*/ 219 h 945"/>
              <a:gd name="T54" fmla="*/ 497 w 1025"/>
              <a:gd name="T55" fmla="*/ 168 h 945"/>
              <a:gd name="T56" fmla="*/ 402 w 1025"/>
              <a:gd name="T57" fmla="*/ 201 h 945"/>
              <a:gd name="T58" fmla="*/ 335 w 1025"/>
              <a:gd name="T59" fmla="*/ 249 h 945"/>
              <a:gd name="T60" fmla="*/ 138 w 1025"/>
              <a:gd name="T61" fmla="*/ 314 h 945"/>
              <a:gd name="T62" fmla="*/ 227 w 1025"/>
              <a:gd name="T63" fmla="*/ 357 h 945"/>
              <a:gd name="T64" fmla="*/ 465 w 1025"/>
              <a:gd name="T65" fmla="*/ 462 h 945"/>
              <a:gd name="T66" fmla="*/ 465 w 1025"/>
              <a:gd name="T67" fmla="*/ 462 h 945"/>
              <a:gd name="T68" fmla="*/ 440 w 1025"/>
              <a:gd name="T69" fmla="*/ 373 h 945"/>
              <a:gd name="T70" fmla="*/ 320 w 1025"/>
              <a:gd name="T71" fmla="*/ 462 h 945"/>
              <a:gd name="T72" fmla="*/ 320 w 1025"/>
              <a:gd name="T73" fmla="*/ 462 h 945"/>
              <a:gd name="T74" fmla="*/ 653 w 1025"/>
              <a:gd name="T75" fmla="*/ 337 h 945"/>
              <a:gd name="T76" fmla="*/ 592 w 1025"/>
              <a:gd name="T77" fmla="*/ 416 h 945"/>
              <a:gd name="T78" fmla="*/ 588 w 1025"/>
              <a:gd name="T79" fmla="*/ 661 h 945"/>
              <a:gd name="T80" fmla="*/ 546 w 1025"/>
              <a:gd name="T81" fmla="*/ 602 h 945"/>
              <a:gd name="T82" fmla="*/ 497 w 1025"/>
              <a:gd name="T83" fmla="*/ 578 h 945"/>
              <a:gd name="T84" fmla="*/ 495 w 1025"/>
              <a:gd name="T85" fmla="*/ 639 h 945"/>
              <a:gd name="T86" fmla="*/ 542 w 1025"/>
              <a:gd name="T87" fmla="*/ 753 h 945"/>
              <a:gd name="T88" fmla="*/ 592 w 1025"/>
              <a:gd name="T89" fmla="*/ 945 h 945"/>
              <a:gd name="T90" fmla="*/ 824 w 1025"/>
              <a:gd name="T91" fmla="*/ 891 h 945"/>
              <a:gd name="T92" fmla="*/ 854 w 1025"/>
              <a:gd name="T93" fmla="*/ 582 h 945"/>
              <a:gd name="T94" fmla="*/ 799 w 1025"/>
              <a:gd name="T95" fmla="*/ 531 h 945"/>
              <a:gd name="T96" fmla="*/ 789 w 1025"/>
              <a:gd name="T97" fmla="*/ 588 h 945"/>
              <a:gd name="T98" fmla="*/ 732 w 1025"/>
              <a:gd name="T99" fmla="*/ 487 h 945"/>
              <a:gd name="T100" fmla="*/ 724 w 1025"/>
              <a:gd name="T101" fmla="*/ 473 h 945"/>
              <a:gd name="T102" fmla="*/ 670 w 1025"/>
              <a:gd name="T103" fmla="*/ 546 h 945"/>
              <a:gd name="T104" fmla="*/ 54 w 1025"/>
              <a:gd name="T105" fmla="*/ 247 h 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25" h="945">
                <a:moveTo>
                  <a:pt x="65" y="0"/>
                </a:moveTo>
                <a:lnTo>
                  <a:pt x="960" y="0"/>
                </a:lnTo>
                <a:lnTo>
                  <a:pt x="960" y="0"/>
                </a:lnTo>
                <a:lnTo>
                  <a:pt x="974" y="2"/>
                </a:lnTo>
                <a:lnTo>
                  <a:pt x="986" y="4"/>
                </a:lnTo>
                <a:lnTo>
                  <a:pt x="996" y="10"/>
                </a:lnTo>
                <a:lnTo>
                  <a:pt x="1007" y="18"/>
                </a:lnTo>
                <a:lnTo>
                  <a:pt x="1015" y="28"/>
                </a:lnTo>
                <a:lnTo>
                  <a:pt x="1021" y="38"/>
                </a:lnTo>
                <a:lnTo>
                  <a:pt x="1025" y="50"/>
                </a:lnTo>
                <a:lnTo>
                  <a:pt x="1025" y="65"/>
                </a:lnTo>
                <a:lnTo>
                  <a:pt x="1025" y="631"/>
                </a:lnTo>
                <a:lnTo>
                  <a:pt x="1025" y="631"/>
                </a:lnTo>
                <a:lnTo>
                  <a:pt x="1025" y="643"/>
                </a:lnTo>
                <a:lnTo>
                  <a:pt x="1021" y="655"/>
                </a:lnTo>
                <a:lnTo>
                  <a:pt x="1015" y="667"/>
                </a:lnTo>
                <a:lnTo>
                  <a:pt x="1007" y="676"/>
                </a:lnTo>
                <a:lnTo>
                  <a:pt x="996" y="684"/>
                </a:lnTo>
                <a:lnTo>
                  <a:pt x="986" y="690"/>
                </a:lnTo>
                <a:lnTo>
                  <a:pt x="974" y="694"/>
                </a:lnTo>
                <a:lnTo>
                  <a:pt x="960" y="696"/>
                </a:lnTo>
                <a:lnTo>
                  <a:pt x="919" y="696"/>
                </a:lnTo>
                <a:lnTo>
                  <a:pt x="919" y="696"/>
                </a:lnTo>
                <a:lnTo>
                  <a:pt x="925" y="627"/>
                </a:lnTo>
                <a:lnTo>
                  <a:pt x="946" y="627"/>
                </a:lnTo>
                <a:lnTo>
                  <a:pt x="946" y="61"/>
                </a:lnTo>
                <a:lnTo>
                  <a:pt x="81" y="61"/>
                </a:lnTo>
                <a:lnTo>
                  <a:pt x="81" y="627"/>
                </a:lnTo>
                <a:lnTo>
                  <a:pt x="391" y="627"/>
                </a:lnTo>
                <a:lnTo>
                  <a:pt x="418" y="653"/>
                </a:lnTo>
                <a:lnTo>
                  <a:pt x="418" y="653"/>
                </a:lnTo>
                <a:lnTo>
                  <a:pt x="432" y="674"/>
                </a:lnTo>
                <a:lnTo>
                  <a:pt x="444" y="696"/>
                </a:lnTo>
                <a:lnTo>
                  <a:pt x="65" y="696"/>
                </a:lnTo>
                <a:lnTo>
                  <a:pt x="65" y="696"/>
                </a:lnTo>
                <a:lnTo>
                  <a:pt x="50" y="694"/>
                </a:lnTo>
                <a:lnTo>
                  <a:pt x="38" y="690"/>
                </a:lnTo>
                <a:lnTo>
                  <a:pt x="28" y="684"/>
                </a:lnTo>
                <a:lnTo>
                  <a:pt x="18" y="676"/>
                </a:lnTo>
                <a:lnTo>
                  <a:pt x="10" y="667"/>
                </a:lnTo>
                <a:lnTo>
                  <a:pt x="4" y="655"/>
                </a:lnTo>
                <a:lnTo>
                  <a:pt x="0" y="643"/>
                </a:lnTo>
                <a:lnTo>
                  <a:pt x="0" y="631"/>
                </a:lnTo>
                <a:lnTo>
                  <a:pt x="0" y="65"/>
                </a:lnTo>
                <a:lnTo>
                  <a:pt x="0" y="65"/>
                </a:lnTo>
                <a:lnTo>
                  <a:pt x="0" y="50"/>
                </a:lnTo>
                <a:lnTo>
                  <a:pt x="4" y="38"/>
                </a:lnTo>
                <a:lnTo>
                  <a:pt x="10" y="28"/>
                </a:lnTo>
                <a:lnTo>
                  <a:pt x="18" y="18"/>
                </a:lnTo>
                <a:lnTo>
                  <a:pt x="28" y="10"/>
                </a:lnTo>
                <a:lnTo>
                  <a:pt x="38" y="4"/>
                </a:lnTo>
                <a:lnTo>
                  <a:pt x="50" y="2"/>
                </a:lnTo>
                <a:lnTo>
                  <a:pt x="65" y="0"/>
                </a:lnTo>
                <a:lnTo>
                  <a:pt x="65" y="0"/>
                </a:lnTo>
                <a:close/>
                <a:moveTo>
                  <a:pt x="702" y="375"/>
                </a:moveTo>
                <a:lnTo>
                  <a:pt x="702" y="391"/>
                </a:lnTo>
                <a:lnTo>
                  <a:pt x="899" y="391"/>
                </a:lnTo>
                <a:lnTo>
                  <a:pt x="899" y="375"/>
                </a:lnTo>
                <a:lnTo>
                  <a:pt x="702" y="375"/>
                </a:lnTo>
                <a:lnTo>
                  <a:pt x="702" y="375"/>
                </a:lnTo>
                <a:close/>
                <a:moveTo>
                  <a:pt x="702" y="314"/>
                </a:moveTo>
                <a:lnTo>
                  <a:pt x="702" y="330"/>
                </a:lnTo>
                <a:lnTo>
                  <a:pt x="899" y="330"/>
                </a:lnTo>
                <a:lnTo>
                  <a:pt x="899" y="314"/>
                </a:lnTo>
                <a:lnTo>
                  <a:pt x="702" y="314"/>
                </a:lnTo>
                <a:lnTo>
                  <a:pt x="702" y="314"/>
                </a:lnTo>
                <a:close/>
                <a:moveTo>
                  <a:pt x="806" y="239"/>
                </a:moveTo>
                <a:lnTo>
                  <a:pt x="806" y="255"/>
                </a:lnTo>
                <a:lnTo>
                  <a:pt x="899" y="255"/>
                </a:lnTo>
                <a:lnTo>
                  <a:pt x="899" y="239"/>
                </a:lnTo>
                <a:lnTo>
                  <a:pt x="806" y="239"/>
                </a:lnTo>
                <a:lnTo>
                  <a:pt x="806" y="239"/>
                </a:lnTo>
                <a:close/>
                <a:moveTo>
                  <a:pt x="806" y="184"/>
                </a:moveTo>
                <a:lnTo>
                  <a:pt x="806" y="201"/>
                </a:lnTo>
                <a:lnTo>
                  <a:pt x="899" y="201"/>
                </a:lnTo>
                <a:lnTo>
                  <a:pt x="899" y="184"/>
                </a:lnTo>
                <a:lnTo>
                  <a:pt x="806" y="184"/>
                </a:lnTo>
                <a:lnTo>
                  <a:pt x="806" y="184"/>
                </a:lnTo>
                <a:close/>
                <a:moveTo>
                  <a:pt x="806" y="130"/>
                </a:moveTo>
                <a:lnTo>
                  <a:pt x="806" y="146"/>
                </a:lnTo>
                <a:lnTo>
                  <a:pt x="899" y="146"/>
                </a:lnTo>
                <a:lnTo>
                  <a:pt x="899" y="130"/>
                </a:lnTo>
                <a:lnTo>
                  <a:pt x="806" y="130"/>
                </a:lnTo>
                <a:lnTo>
                  <a:pt x="806" y="130"/>
                </a:lnTo>
                <a:close/>
                <a:moveTo>
                  <a:pt x="590" y="130"/>
                </a:moveTo>
                <a:lnTo>
                  <a:pt x="590" y="278"/>
                </a:lnTo>
                <a:lnTo>
                  <a:pt x="775" y="278"/>
                </a:lnTo>
                <a:lnTo>
                  <a:pt x="775" y="130"/>
                </a:lnTo>
                <a:lnTo>
                  <a:pt x="590" y="130"/>
                </a:lnTo>
                <a:lnTo>
                  <a:pt x="590" y="130"/>
                </a:lnTo>
                <a:close/>
                <a:moveTo>
                  <a:pt x="251" y="462"/>
                </a:moveTo>
                <a:lnTo>
                  <a:pt x="300" y="462"/>
                </a:lnTo>
                <a:lnTo>
                  <a:pt x="300" y="322"/>
                </a:lnTo>
                <a:lnTo>
                  <a:pt x="251" y="322"/>
                </a:lnTo>
                <a:lnTo>
                  <a:pt x="251" y="462"/>
                </a:lnTo>
                <a:lnTo>
                  <a:pt x="251" y="462"/>
                </a:lnTo>
                <a:close/>
                <a:moveTo>
                  <a:pt x="138" y="314"/>
                </a:moveTo>
                <a:lnTo>
                  <a:pt x="160" y="345"/>
                </a:lnTo>
                <a:lnTo>
                  <a:pt x="257" y="278"/>
                </a:lnTo>
                <a:lnTo>
                  <a:pt x="310" y="280"/>
                </a:lnTo>
                <a:lnTo>
                  <a:pt x="341" y="312"/>
                </a:lnTo>
                <a:lnTo>
                  <a:pt x="343" y="314"/>
                </a:lnTo>
                <a:lnTo>
                  <a:pt x="349" y="316"/>
                </a:lnTo>
                <a:lnTo>
                  <a:pt x="395" y="330"/>
                </a:lnTo>
                <a:lnTo>
                  <a:pt x="414" y="337"/>
                </a:lnTo>
                <a:lnTo>
                  <a:pt x="418" y="316"/>
                </a:lnTo>
                <a:lnTo>
                  <a:pt x="436" y="225"/>
                </a:lnTo>
                <a:lnTo>
                  <a:pt x="467" y="219"/>
                </a:lnTo>
                <a:lnTo>
                  <a:pt x="473" y="247"/>
                </a:lnTo>
                <a:lnTo>
                  <a:pt x="507" y="215"/>
                </a:lnTo>
                <a:lnTo>
                  <a:pt x="542" y="180"/>
                </a:lnTo>
                <a:lnTo>
                  <a:pt x="497" y="168"/>
                </a:lnTo>
                <a:lnTo>
                  <a:pt x="450" y="156"/>
                </a:lnTo>
                <a:lnTo>
                  <a:pt x="458" y="184"/>
                </a:lnTo>
                <a:lnTo>
                  <a:pt x="410" y="197"/>
                </a:lnTo>
                <a:lnTo>
                  <a:pt x="402" y="201"/>
                </a:lnTo>
                <a:lnTo>
                  <a:pt x="400" y="209"/>
                </a:lnTo>
                <a:lnTo>
                  <a:pt x="385" y="288"/>
                </a:lnTo>
                <a:lnTo>
                  <a:pt x="363" y="282"/>
                </a:lnTo>
                <a:lnTo>
                  <a:pt x="335" y="249"/>
                </a:lnTo>
                <a:lnTo>
                  <a:pt x="331" y="247"/>
                </a:lnTo>
                <a:lnTo>
                  <a:pt x="326" y="245"/>
                </a:lnTo>
                <a:lnTo>
                  <a:pt x="253" y="235"/>
                </a:lnTo>
                <a:lnTo>
                  <a:pt x="138" y="314"/>
                </a:lnTo>
                <a:lnTo>
                  <a:pt x="138" y="314"/>
                </a:lnTo>
                <a:close/>
                <a:moveTo>
                  <a:pt x="180" y="462"/>
                </a:moveTo>
                <a:lnTo>
                  <a:pt x="227" y="462"/>
                </a:lnTo>
                <a:lnTo>
                  <a:pt x="227" y="357"/>
                </a:lnTo>
                <a:lnTo>
                  <a:pt x="180" y="357"/>
                </a:lnTo>
                <a:lnTo>
                  <a:pt x="180" y="462"/>
                </a:lnTo>
                <a:lnTo>
                  <a:pt x="180" y="462"/>
                </a:lnTo>
                <a:close/>
                <a:moveTo>
                  <a:pt x="465" y="462"/>
                </a:moveTo>
                <a:lnTo>
                  <a:pt x="511" y="462"/>
                </a:lnTo>
                <a:lnTo>
                  <a:pt x="511" y="259"/>
                </a:lnTo>
                <a:lnTo>
                  <a:pt x="465" y="259"/>
                </a:lnTo>
                <a:lnTo>
                  <a:pt x="465" y="462"/>
                </a:lnTo>
                <a:lnTo>
                  <a:pt x="465" y="462"/>
                </a:lnTo>
                <a:close/>
                <a:moveTo>
                  <a:pt x="393" y="462"/>
                </a:moveTo>
                <a:lnTo>
                  <a:pt x="440" y="462"/>
                </a:lnTo>
                <a:lnTo>
                  <a:pt x="440" y="373"/>
                </a:lnTo>
                <a:lnTo>
                  <a:pt x="393" y="373"/>
                </a:lnTo>
                <a:lnTo>
                  <a:pt x="393" y="462"/>
                </a:lnTo>
                <a:lnTo>
                  <a:pt x="393" y="462"/>
                </a:lnTo>
                <a:close/>
                <a:moveTo>
                  <a:pt x="320" y="462"/>
                </a:moveTo>
                <a:lnTo>
                  <a:pt x="369" y="462"/>
                </a:lnTo>
                <a:lnTo>
                  <a:pt x="369" y="347"/>
                </a:lnTo>
                <a:lnTo>
                  <a:pt x="320" y="347"/>
                </a:lnTo>
                <a:lnTo>
                  <a:pt x="320" y="462"/>
                </a:lnTo>
                <a:lnTo>
                  <a:pt x="320" y="462"/>
                </a:lnTo>
                <a:close/>
                <a:moveTo>
                  <a:pt x="670" y="546"/>
                </a:moveTo>
                <a:lnTo>
                  <a:pt x="670" y="546"/>
                </a:lnTo>
                <a:lnTo>
                  <a:pt x="653" y="337"/>
                </a:lnTo>
                <a:lnTo>
                  <a:pt x="653" y="337"/>
                </a:lnTo>
                <a:lnTo>
                  <a:pt x="594" y="335"/>
                </a:lnTo>
                <a:lnTo>
                  <a:pt x="594" y="335"/>
                </a:lnTo>
                <a:lnTo>
                  <a:pt x="592" y="416"/>
                </a:lnTo>
                <a:lnTo>
                  <a:pt x="590" y="497"/>
                </a:lnTo>
                <a:lnTo>
                  <a:pt x="590" y="580"/>
                </a:lnTo>
                <a:lnTo>
                  <a:pt x="588" y="661"/>
                </a:lnTo>
                <a:lnTo>
                  <a:pt x="588" y="661"/>
                </a:lnTo>
                <a:lnTo>
                  <a:pt x="574" y="635"/>
                </a:lnTo>
                <a:lnTo>
                  <a:pt x="566" y="625"/>
                </a:lnTo>
                <a:lnTo>
                  <a:pt x="558" y="613"/>
                </a:lnTo>
                <a:lnTo>
                  <a:pt x="546" y="602"/>
                </a:lnTo>
                <a:lnTo>
                  <a:pt x="532" y="592"/>
                </a:lnTo>
                <a:lnTo>
                  <a:pt x="515" y="584"/>
                </a:lnTo>
                <a:lnTo>
                  <a:pt x="497" y="578"/>
                </a:lnTo>
                <a:lnTo>
                  <a:pt x="497" y="578"/>
                </a:lnTo>
                <a:lnTo>
                  <a:pt x="471" y="604"/>
                </a:lnTo>
                <a:lnTo>
                  <a:pt x="471" y="604"/>
                </a:lnTo>
                <a:lnTo>
                  <a:pt x="485" y="621"/>
                </a:lnTo>
                <a:lnTo>
                  <a:pt x="495" y="639"/>
                </a:lnTo>
                <a:lnTo>
                  <a:pt x="505" y="655"/>
                </a:lnTo>
                <a:lnTo>
                  <a:pt x="515" y="676"/>
                </a:lnTo>
                <a:lnTo>
                  <a:pt x="529" y="714"/>
                </a:lnTo>
                <a:lnTo>
                  <a:pt x="542" y="753"/>
                </a:lnTo>
                <a:lnTo>
                  <a:pt x="554" y="868"/>
                </a:lnTo>
                <a:lnTo>
                  <a:pt x="554" y="868"/>
                </a:lnTo>
                <a:lnTo>
                  <a:pt x="592" y="945"/>
                </a:lnTo>
                <a:lnTo>
                  <a:pt x="592" y="945"/>
                </a:lnTo>
                <a:lnTo>
                  <a:pt x="802" y="939"/>
                </a:lnTo>
                <a:lnTo>
                  <a:pt x="802" y="939"/>
                </a:lnTo>
                <a:lnTo>
                  <a:pt x="824" y="891"/>
                </a:lnTo>
                <a:lnTo>
                  <a:pt x="824" y="891"/>
                </a:lnTo>
                <a:lnTo>
                  <a:pt x="834" y="812"/>
                </a:lnTo>
                <a:lnTo>
                  <a:pt x="844" y="718"/>
                </a:lnTo>
                <a:lnTo>
                  <a:pt x="852" y="625"/>
                </a:lnTo>
                <a:lnTo>
                  <a:pt x="854" y="582"/>
                </a:lnTo>
                <a:lnTo>
                  <a:pt x="854" y="546"/>
                </a:lnTo>
                <a:lnTo>
                  <a:pt x="854" y="546"/>
                </a:lnTo>
                <a:lnTo>
                  <a:pt x="826" y="540"/>
                </a:lnTo>
                <a:lnTo>
                  <a:pt x="799" y="531"/>
                </a:lnTo>
                <a:lnTo>
                  <a:pt x="799" y="531"/>
                </a:lnTo>
                <a:lnTo>
                  <a:pt x="793" y="560"/>
                </a:lnTo>
                <a:lnTo>
                  <a:pt x="789" y="588"/>
                </a:lnTo>
                <a:lnTo>
                  <a:pt x="789" y="588"/>
                </a:lnTo>
                <a:lnTo>
                  <a:pt x="785" y="497"/>
                </a:lnTo>
                <a:lnTo>
                  <a:pt x="785" y="497"/>
                </a:lnTo>
                <a:lnTo>
                  <a:pt x="732" y="487"/>
                </a:lnTo>
                <a:lnTo>
                  <a:pt x="732" y="487"/>
                </a:lnTo>
                <a:lnTo>
                  <a:pt x="728" y="511"/>
                </a:lnTo>
                <a:lnTo>
                  <a:pt x="728" y="511"/>
                </a:lnTo>
                <a:lnTo>
                  <a:pt x="724" y="473"/>
                </a:lnTo>
                <a:lnTo>
                  <a:pt x="724" y="473"/>
                </a:lnTo>
                <a:lnTo>
                  <a:pt x="676" y="466"/>
                </a:lnTo>
                <a:lnTo>
                  <a:pt x="676" y="466"/>
                </a:lnTo>
                <a:lnTo>
                  <a:pt x="670" y="546"/>
                </a:lnTo>
                <a:lnTo>
                  <a:pt x="670" y="546"/>
                </a:lnTo>
                <a:close/>
                <a:moveTo>
                  <a:pt x="26" y="247"/>
                </a:moveTo>
                <a:lnTo>
                  <a:pt x="26" y="430"/>
                </a:lnTo>
                <a:lnTo>
                  <a:pt x="54" y="430"/>
                </a:lnTo>
                <a:lnTo>
                  <a:pt x="54" y="247"/>
                </a:lnTo>
                <a:lnTo>
                  <a:pt x="26" y="247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PA_任意多边形 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1008659" y="4435843"/>
            <a:ext cx="529272" cy="423025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PA_任意多边形 20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0085294" y="4469966"/>
            <a:ext cx="439270" cy="442693"/>
          </a:xfrm>
          <a:custGeom>
            <a:avLst/>
            <a:gdLst>
              <a:gd name="T0" fmla="*/ 622 w 847"/>
              <a:gd name="T1" fmla="*/ 550 h 865"/>
              <a:gd name="T2" fmla="*/ 647 w 847"/>
              <a:gd name="T3" fmla="*/ 640 h 865"/>
              <a:gd name="T4" fmla="*/ 691 w 847"/>
              <a:gd name="T5" fmla="*/ 619 h 865"/>
              <a:gd name="T6" fmla="*/ 726 w 847"/>
              <a:gd name="T7" fmla="*/ 588 h 865"/>
              <a:gd name="T8" fmla="*/ 753 w 847"/>
              <a:gd name="T9" fmla="*/ 548 h 865"/>
              <a:gd name="T10" fmla="*/ 768 w 847"/>
              <a:gd name="T11" fmla="*/ 502 h 865"/>
              <a:gd name="T12" fmla="*/ 770 w 847"/>
              <a:gd name="T13" fmla="*/ 452 h 865"/>
              <a:gd name="T14" fmla="*/ 758 w 847"/>
              <a:gd name="T15" fmla="*/ 398 h 865"/>
              <a:gd name="T16" fmla="*/ 803 w 847"/>
              <a:gd name="T17" fmla="*/ 396 h 865"/>
              <a:gd name="T18" fmla="*/ 829 w 847"/>
              <a:gd name="T19" fmla="*/ 442 h 865"/>
              <a:gd name="T20" fmla="*/ 845 w 847"/>
              <a:gd name="T21" fmla="*/ 496 h 865"/>
              <a:gd name="T22" fmla="*/ 847 w 847"/>
              <a:gd name="T23" fmla="*/ 540 h 865"/>
              <a:gd name="T24" fmla="*/ 839 w 847"/>
              <a:gd name="T25" fmla="*/ 609 h 865"/>
              <a:gd name="T26" fmla="*/ 810 w 847"/>
              <a:gd name="T27" fmla="*/ 671 h 865"/>
              <a:gd name="T28" fmla="*/ 766 w 847"/>
              <a:gd name="T29" fmla="*/ 724 h 865"/>
              <a:gd name="T30" fmla="*/ 710 w 847"/>
              <a:gd name="T31" fmla="*/ 761 h 865"/>
              <a:gd name="T32" fmla="*/ 645 w 847"/>
              <a:gd name="T33" fmla="*/ 784 h 865"/>
              <a:gd name="T34" fmla="*/ 0 w 847"/>
              <a:gd name="T35" fmla="*/ 369 h 865"/>
              <a:gd name="T36" fmla="*/ 207 w 847"/>
              <a:gd name="T37" fmla="*/ 448 h 865"/>
              <a:gd name="T38" fmla="*/ 203 w 847"/>
              <a:gd name="T39" fmla="*/ 479 h 865"/>
              <a:gd name="T40" fmla="*/ 207 w 847"/>
              <a:gd name="T41" fmla="*/ 527 h 865"/>
              <a:gd name="T42" fmla="*/ 224 w 847"/>
              <a:gd name="T43" fmla="*/ 573 h 865"/>
              <a:gd name="T44" fmla="*/ 251 w 847"/>
              <a:gd name="T45" fmla="*/ 613 h 865"/>
              <a:gd name="T46" fmla="*/ 288 w 847"/>
              <a:gd name="T47" fmla="*/ 642 h 865"/>
              <a:gd name="T48" fmla="*/ 320 w 847"/>
              <a:gd name="T49" fmla="*/ 657 h 865"/>
              <a:gd name="T50" fmla="*/ 374 w 847"/>
              <a:gd name="T51" fmla="*/ 709 h 865"/>
              <a:gd name="T52" fmla="*/ 338 w 847"/>
              <a:gd name="T53" fmla="*/ 715 h 865"/>
              <a:gd name="T54" fmla="*/ 284 w 847"/>
              <a:gd name="T55" fmla="*/ 713 h 865"/>
              <a:gd name="T56" fmla="*/ 230 w 847"/>
              <a:gd name="T57" fmla="*/ 698 h 865"/>
              <a:gd name="T58" fmla="*/ 186 w 847"/>
              <a:gd name="T59" fmla="*/ 678 h 865"/>
              <a:gd name="T60" fmla="*/ 132 w 847"/>
              <a:gd name="T61" fmla="*/ 634 h 865"/>
              <a:gd name="T62" fmla="*/ 94 w 847"/>
              <a:gd name="T63" fmla="*/ 578 h 865"/>
              <a:gd name="T64" fmla="*/ 71 w 847"/>
              <a:gd name="T65" fmla="*/ 513 h 865"/>
              <a:gd name="T66" fmla="*/ 67 w 847"/>
              <a:gd name="T67" fmla="*/ 444 h 865"/>
              <a:gd name="T68" fmla="*/ 0 w 847"/>
              <a:gd name="T69" fmla="*/ 369 h 865"/>
              <a:gd name="T70" fmla="*/ 712 w 847"/>
              <a:gd name="T71" fmla="*/ 81 h 865"/>
              <a:gd name="T72" fmla="*/ 676 w 847"/>
              <a:gd name="T73" fmla="*/ 50 h 865"/>
              <a:gd name="T74" fmla="*/ 616 w 847"/>
              <a:gd name="T75" fmla="*/ 16 h 865"/>
              <a:gd name="T76" fmla="*/ 549 w 847"/>
              <a:gd name="T77" fmla="*/ 0 h 865"/>
              <a:gd name="T78" fmla="*/ 482 w 847"/>
              <a:gd name="T79" fmla="*/ 2 h 865"/>
              <a:gd name="T80" fmla="*/ 415 w 847"/>
              <a:gd name="T81" fmla="*/ 25 h 865"/>
              <a:gd name="T82" fmla="*/ 376 w 847"/>
              <a:gd name="T83" fmla="*/ 50 h 865"/>
              <a:gd name="T84" fmla="*/ 334 w 847"/>
              <a:gd name="T85" fmla="*/ 87 h 865"/>
              <a:gd name="T86" fmla="*/ 303 w 847"/>
              <a:gd name="T87" fmla="*/ 133 h 865"/>
              <a:gd name="T88" fmla="*/ 322 w 847"/>
              <a:gd name="T89" fmla="*/ 187 h 865"/>
              <a:gd name="T90" fmla="*/ 361 w 847"/>
              <a:gd name="T91" fmla="*/ 146 h 865"/>
              <a:gd name="T92" fmla="*/ 390 w 847"/>
              <a:gd name="T93" fmla="*/ 129 h 865"/>
              <a:gd name="T94" fmla="*/ 436 w 847"/>
              <a:gd name="T95" fmla="*/ 114 h 865"/>
              <a:gd name="T96" fmla="*/ 484 w 847"/>
              <a:gd name="T97" fmla="*/ 110 h 865"/>
              <a:gd name="T98" fmla="*/ 532 w 847"/>
              <a:gd name="T99" fmla="*/ 121 h 865"/>
              <a:gd name="T100" fmla="*/ 574 w 847"/>
              <a:gd name="T101" fmla="*/ 144 h 865"/>
              <a:gd name="T102" fmla="*/ 522 w 847"/>
              <a:gd name="T103" fmla="*/ 223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7" h="865">
                <a:moveTo>
                  <a:pt x="651" y="865"/>
                </a:moveTo>
                <a:lnTo>
                  <a:pt x="434" y="736"/>
                </a:lnTo>
                <a:lnTo>
                  <a:pt x="622" y="550"/>
                </a:lnTo>
                <a:lnTo>
                  <a:pt x="630" y="644"/>
                </a:lnTo>
                <a:lnTo>
                  <a:pt x="630" y="644"/>
                </a:lnTo>
                <a:lnTo>
                  <a:pt x="647" y="640"/>
                </a:lnTo>
                <a:lnTo>
                  <a:pt x="662" y="636"/>
                </a:lnTo>
                <a:lnTo>
                  <a:pt x="676" y="628"/>
                </a:lnTo>
                <a:lnTo>
                  <a:pt x="691" y="619"/>
                </a:lnTo>
                <a:lnTo>
                  <a:pt x="703" y="611"/>
                </a:lnTo>
                <a:lnTo>
                  <a:pt x="716" y="600"/>
                </a:lnTo>
                <a:lnTo>
                  <a:pt x="726" y="588"/>
                </a:lnTo>
                <a:lnTo>
                  <a:pt x="737" y="575"/>
                </a:lnTo>
                <a:lnTo>
                  <a:pt x="745" y="563"/>
                </a:lnTo>
                <a:lnTo>
                  <a:pt x="753" y="548"/>
                </a:lnTo>
                <a:lnTo>
                  <a:pt x="760" y="534"/>
                </a:lnTo>
                <a:lnTo>
                  <a:pt x="764" y="519"/>
                </a:lnTo>
                <a:lnTo>
                  <a:pt x="768" y="502"/>
                </a:lnTo>
                <a:lnTo>
                  <a:pt x="770" y="486"/>
                </a:lnTo>
                <a:lnTo>
                  <a:pt x="772" y="469"/>
                </a:lnTo>
                <a:lnTo>
                  <a:pt x="770" y="452"/>
                </a:lnTo>
                <a:lnTo>
                  <a:pt x="770" y="452"/>
                </a:lnTo>
                <a:lnTo>
                  <a:pt x="766" y="425"/>
                </a:lnTo>
                <a:lnTo>
                  <a:pt x="758" y="398"/>
                </a:lnTo>
                <a:lnTo>
                  <a:pt x="793" y="381"/>
                </a:lnTo>
                <a:lnTo>
                  <a:pt x="793" y="381"/>
                </a:lnTo>
                <a:lnTo>
                  <a:pt x="803" y="396"/>
                </a:lnTo>
                <a:lnTo>
                  <a:pt x="814" y="411"/>
                </a:lnTo>
                <a:lnTo>
                  <a:pt x="822" y="425"/>
                </a:lnTo>
                <a:lnTo>
                  <a:pt x="829" y="442"/>
                </a:lnTo>
                <a:lnTo>
                  <a:pt x="835" y="461"/>
                </a:lnTo>
                <a:lnTo>
                  <a:pt x="841" y="477"/>
                </a:lnTo>
                <a:lnTo>
                  <a:pt x="845" y="496"/>
                </a:lnTo>
                <a:lnTo>
                  <a:pt x="847" y="515"/>
                </a:lnTo>
                <a:lnTo>
                  <a:pt x="847" y="515"/>
                </a:lnTo>
                <a:lnTo>
                  <a:pt x="847" y="540"/>
                </a:lnTo>
                <a:lnTo>
                  <a:pt x="847" y="563"/>
                </a:lnTo>
                <a:lnTo>
                  <a:pt x="843" y="586"/>
                </a:lnTo>
                <a:lnTo>
                  <a:pt x="839" y="609"/>
                </a:lnTo>
                <a:lnTo>
                  <a:pt x="831" y="630"/>
                </a:lnTo>
                <a:lnTo>
                  <a:pt x="822" y="651"/>
                </a:lnTo>
                <a:lnTo>
                  <a:pt x="810" y="671"/>
                </a:lnTo>
                <a:lnTo>
                  <a:pt x="797" y="690"/>
                </a:lnTo>
                <a:lnTo>
                  <a:pt x="783" y="707"/>
                </a:lnTo>
                <a:lnTo>
                  <a:pt x="766" y="724"/>
                </a:lnTo>
                <a:lnTo>
                  <a:pt x="749" y="738"/>
                </a:lnTo>
                <a:lnTo>
                  <a:pt x="730" y="751"/>
                </a:lnTo>
                <a:lnTo>
                  <a:pt x="710" y="761"/>
                </a:lnTo>
                <a:lnTo>
                  <a:pt x="689" y="771"/>
                </a:lnTo>
                <a:lnTo>
                  <a:pt x="668" y="780"/>
                </a:lnTo>
                <a:lnTo>
                  <a:pt x="645" y="784"/>
                </a:lnTo>
                <a:lnTo>
                  <a:pt x="651" y="865"/>
                </a:lnTo>
                <a:lnTo>
                  <a:pt x="651" y="865"/>
                </a:lnTo>
                <a:close/>
                <a:moveTo>
                  <a:pt x="0" y="369"/>
                </a:moveTo>
                <a:lnTo>
                  <a:pt x="213" y="231"/>
                </a:lnTo>
                <a:lnTo>
                  <a:pt x="297" y="482"/>
                </a:lnTo>
                <a:lnTo>
                  <a:pt x="207" y="448"/>
                </a:lnTo>
                <a:lnTo>
                  <a:pt x="207" y="448"/>
                </a:lnTo>
                <a:lnTo>
                  <a:pt x="205" y="465"/>
                </a:lnTo>
                <a:lnTo>
                  <a:pt x="203" y="479"/>
                </a:lnTo>
                <a:lnTo>
                  <a:pt x="203" y="496"/>
                </a:lnTo>
                <a:lnTo>
                  <a:pt x="203" y="513"/>
                </a:lnTo>
                <a:lnTo>
                  <a:pt x="207" y="527"/>
                </a:lnTo>
                <a:lnTo>
                  <a:pt x="211" y="544"/>
                </a:lnTo>
                <a:lnTo>
                  <a:pt x="215" y="559"/>
                </a:lnTo>
                <a:lnTo>
                  <a:pt x="224" y="573"/>
                </a:lnTo>
                <a:lnTo>
                  <a:pt x="232" y="588"/>
                </a:lnTo>
                <a:lnTo>
                  <a:pt x="240" y="600"/>
                </a:lnTo>
                <a:lnTo>
                  <a:pt x="251" y="613"/>
                </a:lnTo>
                <a:lnTo>
                  <a:pt x="261" y="623"/>
                </a:lnTo>
                <a:lnTo>
                  <a:pt x="274" y="634"/>
                </a:lnTo>
                <a:lnTo>
                  <a:pt x="288" y="642"/>
                </a:lnTo>
                <a:lnTo>
                  <a:pt x="303" y="651"/>
                </a:lnTo>
                <a:lnTo>
                  <a:pt x="320" y="657"/>
                </a:lnTo>
                <a:lnTo>
                  <a:pt x="320" y="657"/>
                </a:lnTo>
                <a:lnTo>
                  <a:pt x="347" y="665"/>
                </a:lnTo>
                <a:lnTo>
                  <a:pt x="374" y="669"/>
                </a:lnTo>
                <a:lnTo>
                  <a:pt x="374" y="709"/>
                </a:lnTo>
                <a:lnTo>
                  <a:pt x="374" y="709"/>
                </a:lnTo>
                <a:lnTo>
                  <a:pt x="355" y="713"/>
                </a:lnTo>
                <a:lnTo>
                  <a:pt x="338" y="715"/>
                </a:lnTo>
                <a:lnTo>
                  <a:pt x="320" y="715"/>
                </a:lnTo>
                <a:lnTo>
                  <a:pt x="303" y="715"/>
                </a:lnTo>
                <a:lnTo>
                  <a:pt x="284" y="713"/>
                </a:lnTo>
                <a:lnTo>
                  <a:pt x="265" y="709"/>
                </a:lnTo>
                <a:lnTo>
                  <a:pt x="247" y="705"/>
                </a:lnTo>
                <a:lnTo>
                  <a:pt x="230" y="698"/>
                </a:lnTo>
                <a:lnTo>
                  <a:pt x="230" y="698"/>
                </a:lnTo>
                <a:lnTo>
                  <a:pt x="207" y="690"/>
                </a:lnTo>
                <a:lnTo>
                  <a:pt x="186" y="678"/>
                </a:lnTo>
                <a:lnTo>
                  <a:pt x="167" y="665"/>
                </a:lnTo>
                <a:lnTo>
                  <a:pt x="148" y="651"/>
                </a:lnTo>
                <a:lnTo>
                  <a:pt x="132" y="634"/>
                </a:lnTo>
                <a:lnTo>
                  <a:pt x="117" y="617"/>
                </a:lnTo>
                <a:lnTo>
                  <a:pt x="105" y="598"/>
                </a:lnTo>
                <a:lnTo>
                  <a:pt x="94" y="578"/>
                </a:lnTo>
                <a:lnTo>
                  <a:pt x="84" y="557"/>
                </a:lnTo>
                <a:lnTo>
                  <a:pt x="78" y="536"/>
                </a:lnTo>
                <a:lnTo>
                  <a:pt x="71" y="513"/>
                </a:lnTo>
                <a:lnTo>
                  <a:pt x="69" y="492"/>
                </a:lnTo>
                <a:lnTo>
                  <a:pt x="67" y="469"/>
                </a:lnTo>
                <a:lnTo>
                  <a:pt x="67" y="444"/>
                </a:lnTo>
                <a:lnTo>
                  <a:pt x="71" y="421"/>
                </a:lnTo>
                <a:lnTo>
                  <a:pt x="75" y="398"/>
                </a:lnTo>
                <a:lnTo>
                  <a:pt x="0" y="369"/>
                </a:lnTo>
                <a:lnTo>
                  <a:pt x="0" y="369"/>
                </a:lnTo>
                <a:close/>
                <a:moveTo>
                  <a:pt x="776" y="33"/>
                </a:moveTo>
                <a:lnTo>
                  <a:pt x="712" y="81"/>
                </a:lnTo>
                <a:lnTo>
                  <a:pt x="712" y="81"/>
                </a:lnTo>
                <a:lnTo>
                  <a:pt x="695" y="64"/>
                </a:lnTo>
                <a:lnTo>
                  <a:pt x="676" y="50"/>
                </a:lnTo>
                <a:lnTo>
                  <a:pt x="657" y="37"/>
                </a:lnTo>
                <a:lnTo>
                  <a:pt x="637" y="25"/>
                </a:lnTo>
                <a:lnTo>
                  <a:pt x="616" y="16"/>
                </a:lnTo>
                <a:lnTo>
                  <a:pt x="595" y="8"/>
                </a:lnTo>
                <a:lnTo>
                  <a:pt x="572" y="4"/>
                </a:lnTo>
                <a:lnTo>
                  <a:pt x="549" y="0"/>
                </a:lnTo>
                <a:lnTo>
                  <a:pt x="528" y="0"/>
                </a:lnTo>
                <a:lnTo>
                  <a:pt x="505" y="0"/>
                </a:lnTo>
                <a:lnTo>
                  <a:pt x="482" y="2"/>
                </a:lnTo>
                <a:lnTo>
                  <a:pt x="459" y="8"/>
                </a:lnTo>
                <a:lnTo>
                  <a:pt x="438" y="14"/>
                </a:lnTo>
                <a:lnTo>
                  <a:pt x="415" y="25"/>
                </a:lnTo>
                <a:lnTo>
                  <a:pt x="395" y="35"/>
                </a:lnTo>
                <a:lnTo>
                  <a:pt x="376" y="50"/>
                </a:lnTo>
                <a:lnTo>
                  <a:pt x="376" y="50"/>
                </a:lnTo>
                <a:lnTo>
                  <a:pt x="361" y="60"/>
                </a:lnTo>
                <a:lnTo>
                  <a:pt x="347" y="73"/>
                </a:lnTo>
                <a:lnTo>
                  <a:pt x="334" y="87"/>
                </a:lnTo>
                <a:lnTo>
                  <a:pt x="324" y="102"/>
                </a:lnTo>
                <a:lnTo>
                  <a:pt x="313" y="117"/>
                </a:lnTo>
                <a:lnTo>
                  <a:pt x="303" y="133"/>
                </a:lnTo>
                <a:lnTo>
                  <a:pt x="297" y="150"/>
                </a:lnTo>
                <a:lnTo>
                  <a:pt x="290" y="165"/>
                </a:lnTo>
                <a:lnTo>
                  <a:pt x="322" y="187"/>
                </a:lnTo>
                <a:lnTo>
                  <a:pt x="322" y="187"/>
                </a:lnTo>
                <a:lnTo>
                  <a:pt x="340" y="167"/>
                </a:lnTo>
                <a:lnTo>
                  <a:pt x="361" y="146"/>
                </a:lnTo>
                <a:lnTo>
                  <a:pt x="361" y="146"/>
                </a:lnTo>
                <a:lnTo>
                  <a:pt x="376" y="137"/>
                </a:lnTo>
                <a:lnTo>
                  <a:pt x="390" y="129"/>
                </a:lnTo>
                <a:lnTo>
                  <a:pt x="405" y="123"/>
                </a:lnTo>
                <a:lnTo>
                  <a:pt x="422" y="117"/>
                </a:lnTo>
                <a:lnTo>
                  <a:pt x="436" y="114"/>
                </a:lnTo>
                <a:lnTo>
                  <a:pt x="453" y="112"/>
                </a:lnTo>
                <a:lnTo>
                  <a:pt x="470" y="110"/>
                </a:lnTo>
                <a:lnTo>
                  <a:pt x="484" y="110"/>
                </a:lnTo>
                <a:lnTo>
                  <a:pt x="501" y="112"/>
                </a:lnTo>
                <a:lnTo>
                  <a:pt x="516" y="117"/>
                </a:lnTo>
                <a:lnTo>
                  <a:pt x="532" y="121"/>
                </a:lnTo>
                <a:lnTo>
                  <a:pt x="547" y="127"/>
                </a:lnTo>
                <a:lnTo>
                  <a:pt x="559" y="135"/>
                </a:lnTo>
                <a:lnTo>
                  <a:pt x="574" y="144"/>
                </a:lnTo>
                <a:lnTo>
                  <a:pt x="587" y="154"/>
                </a:lnTo>
                <a:lnTo>
                  <a:pt x="599" y="165"/>
                </a:lnTo>
                <a:lnTo>
                  <a:pt x="522" y="223"/>
                </a:lnTo>
                <a:lnTo>
                  <a:pt x="778" y="285"/>
                </a:lnTo>
                <a:lnTo>
                  <a:pt x="776" y="33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7" name="Рисунок 36"/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058264" y="170032"/>
            <a:ext cx="873760" cy="69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"/>
          <p:cNvSpPr/>
          <p:nvPr/>
        </p:nvSpPr>
        <p:spPr>
          <a:xfrm>
            <a:off x="0" y="0"/>
            <a:ext cx="12192000" cy="1013012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4" name="Freeform 15"/>
          <p:cNvSpPr/>
          <p:nvPr/>
        </p:nvSpPr>
        <p:spPr>
          <a:xfrm>
            <a:off x="0" y="6615952"/>
            <a:ext cx="12192000" cy="242047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40659" y="0"/>
            <a:ext cx="1056042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Экономическая и социальная эффективность проекта 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ООО «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2" cstate="print"/>
          <a:srcRect l="3469" t="3975" r="1350" b="4335"/>
          <a:stretch>
            <a:fillRect/>
          </a:stretch>
        </p:blipFill>
        <p:spPr bwMode="auto">
          <a:xfrm>
            <a:off x="8077200" y="1138517"/>
            <a:ext cx="3845858" cy="23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3" cstate="print"/>
          <a:srcRect l="3704" t="4812" r="1351" b="4812"/>
          <a:stretch>
            <a:fillRect/>
          </a:stretch>
        </p:blipFill>
        <p:spPr bwMode="auto">
          <a:xfrm>
            <a:off x="170329" y="3648635"/>
            <a:ext cx="3756211" cy="247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4" cstate="print"/>
          <a:srcRect l="3586" t="4184" r="1469" b="3975"/>
          <a:stretch>
            <a:fillRect/>
          </a:stretch>
        </p:blipFill>
        <p:spPr bwMode="auto">
          <a:xfrm>
            <a:off x="180751" y="1093694"/>
            <a:ext cx="3808543" cy="238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5" cstate="print"/>
          <a:srcRect l="3469" t="4184" r="1529" b="4184"/>
          <a:stretch>
            <a:fillRect/>
          </a:stretch>
        </p:blipFill>
        <p:spPr bwMode="auto">
          <a:xfrm>
            <a:off x="4069976" y="1129553"/>
            <a:ext cx="3926542" cy="23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6" cstate="print"/>
          <a:srcRect l="2998" t="4393" r="1116" b="5172"/>
          <a:stretch>
            <a:fillRect/>
          </a:stretch>
        </p:blipFill>
        <p:spPr bwMode="auto">
          <a:xfrm>
            <a:off x="8113059" y="3657599"/>
            <a:ext cx="3881717" cy="243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7" cstate="print"/>
          <a:srcRect l="3704" t="3975" r="1469" b="4602"/>
          <a:stretch>
            <a:fillRect/>
          </a:stretch>
        </p:blipFill>
        <p:spPr bwMode="auto">
          <a:xfrm>
            <a:off x="4114801" y="3711389"/>
            <a:ext cx="3872751" cy="23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8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058264" y="170032"/>
            <a:ext cx="873760" cy="69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5"/>
          <p:cNvSpPr/>
          <p:nvPr/>
        </p:nvSpPr>
        <p:spPr>
          <a:xfrm>
            <a:off x="0" y="0"/>
            <a:ext cx="12192000" cy="1210235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8" name="Freeform 15"/>
          <p:cNvSpPr/>
          <p:nvPr/>
        </p:nvSpPr>
        <p:spPr>
          <a:xfrm>
            <a:off x="0" y="6445624"/>
            <a:ext cx="12192000" cy="4123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00B0F0"/>
          </a:solidFill>
        </p:spPr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01003" y="0"/>
            <a:ext cx="1032581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по внедрению проекта в компании ООО «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ctr">
              <a:buNone/>
            </a:pPr>
            <a:endParaRPr lang="ru-RU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46846" y="1903007"/>
          <a:ext cx="11403107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930"/>
                <a:gridCol w="4921623"/>
                <a:gridCol w="2850777"/>
                <a:gridCol w="28507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 реализации мероприятий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Ответственные исполнители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Аудит текущих HR-процессов.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недели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HR -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руководители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KPI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при внедрении ИИ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недели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HR –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руководители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IT -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директор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Выбор ИИ – платформ и тестирование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месяца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IT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специалисты, специалисты по подбору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Утверждение методики внедрения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исскуственного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интелекта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процесс поиска и найма персонала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день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Директор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HR -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службы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Заключение договора с компанией для передачи функций на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аутсорсинг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неделя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Руководитель юридической службы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Пробное внедрение ИИ на отдельных вакансиях.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месяца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Специалисты по подбору персонала, IT-команда.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Анализ результатов пробного периода и корректировка.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месяц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Директор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HR –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службы,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Утвердить приказом внесение изменений в нормативные документы по найму персонала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неделя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Директор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HR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службы, 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HR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руководители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Нормативно-методическое обеспечение проекта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недели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Руководитель юридической службы, Директор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HR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 службы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Распространение успешных решений на весь процесс поиска и найма.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месяца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 участники процесса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496437" y="1258961"/>
            <a:ext cx="11283187" cy="668887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– План-график по внедрению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проекта совершенствования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процесса поиска и найма персонала ООО «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058264" y="170032"/>
            <a:ext cx="873760" cy="69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"/>
          <p:cNvSpPr/>
          <p:nvPr/>
        </p:nvSpPr>
        <p:spPr>
          <a:xfrm>
            <a:off x="0" y="-1"/>
            <a:ext cx="12192000" cy="5396753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4" name="TextBox 18"/>
          <p:cNvSpPr txBox="1"/>
          <p:nvPr/>
        </p:nvSpPr>
        <p:spPr>
          <a:xfrm>
            <a:off x="714315" y="0"/>
            <a:ext cx="1065293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en-US" sz="5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8"/>
          <p:cNvSpPr txBox="1"/>
          <p:nvPr/>
        </p:nvSpPr>
        <p:spPr>
          <a:xfrm>
            <a:off x="266079" y="995082"/>
            <a:ext cx="11468720" cy="4278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Предложенные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по совершенствованию набора и отбора кадров в организацию ООО «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являются целесообразными, так как улучшатся показатели скорости, точности, лояльности, удовлетворенности по работе с кадрами. В противном случае кадровая политика компании будет находится на низких уровнях, а в перспективе проблема кадрового голода не заставит себя долго ждать.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Однако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планы предприятия по кадровой политике должны постоянно пересматриваться и совершенствоваться, так как меняется мир, а следовательно, и все вокруг также должно измениться. Компания, которая идет в ногу со временем, своевременно внедряет ИИ, иные ПО и инновации в работу, всегда будет иметь преимущества перед другими участниками отрасли. </a:t>
            </a:r>
          </a:p>
          <a:p>
            <a:pPr>
              <a:spcBef>
                <a:spcPct val="0"/>
              </a:spcBef>
            </a:pPr>
            <a:endParaRPr lang="en-US" sz="1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058264" y="170032"/>
            <a:ext cx="873760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3" cstate="print"/>
          <a:srcRect l="3704" t="3766" r="1234" b="4184"/>
          <a:stretch>
            <a:fillRect/>
          </a:stretch>
        </p:blipFill>
        <p:spPr bwMode="auto">
          <a:xfrm>
            <a:off x="436245" y="5486401"/>
            <a:ext cx="2621280" cy="122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/>
          <a:srcRect l="3586" t="3975" r="1175" b="6067"/>
          <a:stretch>
            <a:fillRect/>
          </a:stretch>
        </p:blipFill>
        <p:spPr bwMode="auto">
          <a:xfrm>
            <a:off x="3313747" y="5467350"/>
            <a:ext cx="268700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5" cstate="print"/>
          <a:srcRect l="3586" t="4603" r="1116" b="4184"/>
          <a:stretch>
            <a:fillRect/>
          </a:stretch>
        </p:blipFill>
        <p:spPr bwMode="auto">
          <a:xfrm>
            <a:off x="9191625" y="5439940"/>
            <a:ext cx="2574607" cy="1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6" cstate="print"/>
          <a:srcRect l="3586" t="4393" r="1116" b="5230"/>
          <a:stretch>
            <a:fillRect/>
          </a:stretch>
        </p:blipFill>
        <p:spPr bwMode="auto">
          <a:xfrm>
            <a:off x="6255068" y="5438774"/>
            <a:ext cx="259365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/>
          <p:nvPr/>
        </p:nvSpPr>
        <p:spPr>
          <a:xfrm>
            <a:off x="0" y="0"/>
            <a:ext cx="12192000" cy="1873624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85483" y="171174"/>
            <a:ext cx="1138517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7" name="Freeform 3"/>
          <p:cNvSpPr/>
          <p:nvPr/>
        </p:nvSpPr>
        <p:spPr>
          <a:xfrm>
            <a:off x="0" y="6347011"/>
            <a:ext cx="12192000" cy="510989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pic>
        <p:nvPicPr>
          <p:cNvPr id="3078" name="Picture 6" descr="C:\Users\Ольга\Desktop\3312351435352088383.jpg"/>
          <p:cNvPicPr>
            <a:picLocks noChangeAspect="1" noChangeArrowheads="1"/>
          </p:cNvPicPr>
          <p:nvPr/>
        </p:nvPicPr>
        <p:blipFill>
          <a:blip r:embed="rId2" cstate="print"/>
          <a:srcRect r="46326"/>
          <a:stretch>
            <a:fillRect/>
          </a:stretch>
        </p:blipFill>
        <p:spPr bwMode="auto">
          <a:xfrm>
            <a:off x="1504950" y="2023510"/>
            <a:ext cx="3924300" cy="4267448"/>
          </a:xfrm>
          <a:prstGeom prst="rect">
            <a:avLst/>
          </a:prstGeom>
          <a:noFill/>
        </p:spPr>
      </p:pic>
      <p:pic>
        <p:nvPicPr>
          <p:cNvPr id="3080" name="Picture 8" descr="C:\Users\Ольга\Desktop\titanium-robot-devushka-titanium-titan.jpg"/>
          <p:cNvPicPr>
            <a:picLocks noChangeAspect="1" noChangeArrowheads="1"/>
          </p:cNvPicPr>
          <p:nvPr/>
        </p:nvPicPr>
        <p:blipFill>
          <a:blip r:embed="rId3" cstate="print"/>
          <a:srcRect l="50013"/>
          <a:stretch>
            <a:fillRect/>
          </a:stretch>
        </p:blipFill>
        <p:spPr bwMode="auto">
          <a:xfrm>
            <a:off x="6743700" y="1923307"/>
            <a:ext cx="3495675" cy="4370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空心弧 1"/>
          <p:cNvSpPr/>
          <p:nvPr/>
        </p:nvSpPr>
        <p:spPr>
          <a:xfrm rot="5400000">
            <a:off x="-3762" y="1841528"/>
            <a:ext cx="3836894" cy="4403110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734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椭圆 11"/>
          <p:cNvSpPr/>
          <p:nvPr/>
        </p:nvSpPr>
        <p:spPr>
          <a:xfrm>
            <a:off x="2746243" y="2228277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椭圆 11"/>
          <p:cNvSpPr/>
          <p:nvPr/>
        </p:nvSpPr>
        <p:spPr>
          <a:xfrm>
            <a:off x="3651680" y="3151643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椭圆 11"/>
          <p:cNvSpPr/>
          <p:nvPr/>
        </p:nvSpPr>
        <p:spPr>
          <a:xfrm>
            <a:off x="3696503" y="4361876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椭圆 11"/>
          <p:cNvSpPr/>
          <p:nvPr/>
        </p:nvSpPr>
        <p:spPr>
          <a:xfrm>
            <a:off x="3077937" y="5249381"/>
            <a:ext cx="524938" cy="52493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b="1" dirty="0" smtClean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lang="zh-CN" altLang="en-US" b="1" dirty="0">
              <a:solidFill>
                <a:prstClr val="whit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PA_TextPlaceholder 33"/>
          <p:cNvSpPr txBox="1"/>
          <p:nvPr>
            <p:custDataLst>
              <p:tags r:id="rId1"/>
            </p:custDataLst>
          </p:nvPr>
        </p:nvSpPr>
        <p:spPr>
          <a:xfrm>
            <a:off x="2375646" y="259976"/>
            <a:ext cx="7611036" cy="27257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задачи исследования</a:t>
            </a:r>
          </a:p>
          <a:p>
            <a:pPr>
              <a:buNone/>
            </a:pPr>
            <a:endParaRPr lang="ru-RU" sz="3600" dirty="0" smtClean="0"/>
          </a:p>
        </p:txBody>
      </p:sp>
      <p:sp>
        <p:nvSpPr>
          <p:cNvPr id="14" name="TextBox 175"/>
          <p:cNvSpPr txBox="1"/>
          <p:nvPr/>
        </p:nvSpPr>
        <p:spPr>
          <a:xfrm>
            <a:off x="1524000" y="886367"/>
            <a:ext cx="9798423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разработка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проекта мероприятий по улучшению процесса поиска и найма персонала в организации</a:t>
            </a:r>
            <a:r>
              <a:rPr lang="ru-RU" sz="2400" dirty="0" smtClean="0"/>
              <a:t>. 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5" name="TextBox 175"/>
          <p:cNvSpPr txBox="1"/>
          <p:nvPr/>
        </p:nvSpPr>
        <p:spPr>
          <a:xfrm>
            <a:off x="3630706" y="2195666"/>
            <a:ext cx="8059270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теоретические основы системы найма и отбора персонала в организации; 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8" name="TextBox 175"/>
          <p:cNvSpPr txBox="1"/>
          <p:nvPr/>
        </p:nvSpPr>
        <p:spPr>
          <a:xfrm>
            <a:off x="3630707" y="1773873"/>
            <a:ext cx="8023410" cy="560709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en-GB" altLang="zh-CN" sz="28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0" name="TextBox 175"/>
          <p:cNvSpPr txBox="1"/>
          <p:nvPr/>
        </p:nvSpPr>
        <p:spPr>
          <a:xfrm>
            <a:off x="4312023" y="3172818"/>
            <a:ext cx="7144871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текущей ситуации в области найма и отбора персонала в компании; 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1" name="TextBox 175"/>
          <p:cNvSpPr txBox="1"/>
          <p:nvPr/>
        </p:nvSpPr>
        <p:spPr>
          <a:xfrm>
            <a:off x="4087906" y="4311336"/>
            <a:ext cx="7754470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меры по улучшению системы найма и отбора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персонала; </a:t>
            </a:r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22" name="TextBox 175"/>
          <p:cNvSpPr txBox="1"/>
          <p:nvPr/>
        </p:nvSpPr>
        <p:spPr>
          <a:xfrm>
            <a:off x="3123337" y="5243666"/>
            <a:ext cx="8719039" cy="1237817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экономическую эффективность предлагаемых рекомендаций.</a:t>
            </a:r>
          </a:p>
          <a:p>
            <a:pPr lvl="0" algn="ctr"/>
            <a:endParaRPr lang="en-GB" altLang="zh-CN" sz="24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8194" name="Picture 2" descr="C:\Users\Ольга\Desktop\photo_2024-02-26_12-55-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77" y="3101788"/>
            <a:ext cx="2877620" cy="1667436"/>
          </a:xfrm>
          <a:prstGeom prst="rect">
            <a:avLst/>
          </a:prstGeom>
          <a:noFill/>
        </p:spPr>
      </p:pic>
      <p:sp>
        <p:nvSpPr>
          <p:cNvPr id="23" name="Блок-схема: задержка 1"/>
          <p:cNvSpPr/>
          <p:nvPr/>
        </p:nvSpPr>
        <p:spPr>
          <a:xfrm rot="10800000">
            <a:off x="-3" y="6248398"/>
            <a:ext cx="12192002" cy="6275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задержка 1"/>
          <p:cNvSpPr/>
          <p:nvPr/>
        </p:nvSpPr>
        <p:spPr>
          <a:xfrm rot="10800000">
            <a:off x="0" y="-1"/>
            <a:ext cx="12192002" cy="2689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156875" y="367255"/>
            <a:ext cx="873760" cy="69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6025130" y="2087037"/>
            <a:ext cx="4428882" cy="765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1802894" y="2081429"/>
            <a:ext cx="4248282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6034092" y="2788024"/>
            <a:ext cx="5745531" cy="30048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«Лемма» занимает первую позицию среди местных радиостанций по аудитории за неделю и за месяц.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344449" y="2788025"/>
            <a:ext cx="5706727" cy="3070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6015319" y="5663324"/>
            <a:ext cx="4461330" cy="199594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1780257" y="5656729"/>
            <a:ext cx="4297814" cy="202271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49CFAA-B388-4CB3-BC51-1F2B35E862E1}"/>
              </a:ext>
            </a:extLst>
          </p:cNvPr>
          <p:cNvSpPr txBox="1"/>
          <p:nvPr/>
        </p:nvSpPr>
        <p:spPr>
          <a:xfrm>
            <a:off x="1783976" y="1809595"/>
            <a:ext cx="3872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49CFAA-B388-4CB3-BC51-1F2B35E862E1}"/>
              </a:ext>
            </a:extLst>
          </p:cNvPr>
          <p:cNvSpPr txBox="1"/>
          <p:nvPr/>
        </p:nvSpPr>
        <p:spPr>
          <a:xfrm>
            <a:off x="6320117" y="2087500"/>
            <a:ext cx="3854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F6228A-F222-4601-A759-6444314D577D}"/>
              </a:ext>
            </a:extLst>
          </p:cNvPr>
          <p:cNvSpPr txBox="1"/>
          <p:nvPr/>
        </p:nvSpPr>
        <p:spPr>
          <a:xfrm>
            <a:off x="6474226" y="2888379"/>
            <a:ext cx="4286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поиска и найма персонала в организацию 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F6228A-F222-4601-A759-6444314D577D}"/>
              </a:ext>
            </a:extLst>
          </p:cNvPr>
          <p:cNvSpPr txBox="1"/>
          <p:nvPr/>
        </p:nvSpPr>
        <p:spPr>
          <a:xfrm>
            <a:off x="593379" y="2995955"/>
            <a:ext cx="4946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это организация, которая имеет развитую розничную сеть, работающую в рознице продуктов, под брендом «Пятерочка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5"/>
          <p:cNvSpPr/>
          <p:nvPr/>
        </p:nvSpPr>
        <p:spPr>
          <a:xfrm>
            <a:off x="0" y="0"/>
            <a:ext cx="12192000" cy="14791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8" name="Freeform 15"/>
          <p:cNvSpPr/>
          <p:nvPr/>
        </p:nvSpPr>
        <p:spPr>
          <a:xfrm>
            <a:off x="0" y="6445624"/>
            <a:ext cx="12192000" cy="4123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92038" y="120770"/>
            <a:ext cx="1032581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и предмет 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210664" y="134172"/>
            <a:ext cx="873760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66" name="Picture 2" descr="C:\Users\Ольга\Desktop\1558422571_5-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1829" y="4021230"/>
            <a:ext cx="2948641" cy="147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12"/>
          <p:cNvSpPr/>
          <p:nvPr/>
        </p:nvSpPr>
        <p:spPr>
          <a:xfrm>
            <a:off x="214250" y="736005"/>
            <a:ext cx="11291210" cy="2195453"/>
          </a:xfrm>
          <a:custGeom>
            <a:avLst/>
            <a:gdLst/>
            <a:ahLst/>
            <a:cxnLst/>
            <a:rect l="l" t="t" r="r" b="b"/>
            <a:pathLst>
              <a:path w="1769616" h="459081">
                <a:moveTo>
                  <a:pt x="0" y="0"/>
                </a:moveTo>
                <a:lnTo>
                  <a:pt x="1769616" y="0"/>
                </a:lnTo>
                <a:lnTo>
                  <a:pt x="1769616" y="459081"/>
                </a:lnTo>
                <a:lnTo>
                  <a:pt x="0" y="459081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8" name="Freeform 5"/>
          <p:cNvSpPr/>
          <p:nvPr/>
        </p:nvSpPr>
        <p:spPr>
          <a:xfrm>
            <a:off x="0" y="4857772"/>
            <a:ext cx="12192000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20" name="Freeform 15"/>
          <p:cNvSpPr/>
          <p:nvPr/>
        </p:nvSpPr>
        <p:spPr>
          <a:xfrm>
            <a:off x="403411" y="968188"/>
            <a:ext cx="11537577" cy="5683624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92038" y="120770"/>
            <a:ext cx="1032581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темы 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F6228A-F222-4601-A759-6444314D577D}"/>
              </a:ext>
            </a:extLst>
          </p:cNvPr>
          <p:cNvSpPr txBox="1"/>
          <p:nvPr/>
        </p:nvSpPr>
        <p:spPr>
          <a:xfrm>
            <a:off x="466164" y="987860"/>
            <a:ext cx="113672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Качественный подбор персонала – это искусство, которое претерпевает изменения и эволюцию вместе с развитием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бизнес-среды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Стремительные технологические изменения, динамичные требования рынка труда, постоянно меняющиеся предпочтения кандидатов и пожелания работодателей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это формирует сложный ландшафт подбора, требующий от компаний адаптации и инноваций. Данная тема приобретает еще большую актуальность в связи с развитием искусственного интеллекта. Сегодня искусственный интеллект (ИИ) внедряется во все сферы деятельности, не исключением является и кадровая политика. В настоящее время, искусственный интеллект помогает руководителям и специалистам HR-отделов автоматизировать рутинные задачи и процессы, для которых требуется анализ большого количества данных в целях и улучшать процессы поиска и найма кандидатов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F6228A-F222-4601-A759-6444314D577D}"/>
              </a:ext>
            </a:extLst>
          </p:cNvPr>
          <p:cNvSpPr txBox="1"/>
          <p:nvPr/>
        </p:nvSpPr>
        <p:spPr>
          <a:xfrm>
            <a:off x="530626" y="3094564"/>
            <a:ext cx="112400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рекрутинга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искусственный интеллект становится отличным инструментом, особенно в выполнении стандартных задач. Однако ИИ пока не может быть полностью интегрирован в переговоры. Задачей, которую ИИ может автоматизировать среди прочих, выделяется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сорсинг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поиск кандидатов на начальных этапах. Дополнительно ИИ может заменять повторяющиеся операции, которые зачастую выполняются вручную.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Кроме вышесказанного, на ИИ можно перенести, такие функции, как: анализ рынка труда и подбор кандидатов по заданным критериям; первичный просмотр резюме; анализ профиля кандидата; создание стандартных сообщений; агрегирование текстов вакансий.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4F6228A-F222-4601-A759-6444314D577D}"/>
              </a:ext>
            </a:extLst>
          </p:cNvPr>
          <p:cNvSpPr txBox="1"/>
          <p:nvPr/>
        </p:nvSpPr>
        <p:spPr>
          <a:xfrm>
            <a:off x="539590" y="4921403"/>
            <a:ext cx="111324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Рассчитав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время, которое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рекрутеры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тратят на различные процессы и операции, можно заметить, что благодаря использованию ИИ они смогут сэкономить от 28% до 52% своего рабочего времени. Освобожденное время можно направить на решение более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стратегических задач, что положительно отразится на качестве работы сотрудников и увеличит общую продуктивность, ускоряя процесс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рекрутинга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Тем не менее, для дальнейшего совершенствования найма и отбора персонала важно глубже изучить не только искусственный интеллект, но и другие передовые технологии, способные значительно улучшить систему подбора персонала.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318240" y="178995"/>
            <a:ext cx="873760" cy="69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5"/>
          <p:cNvSpPr/>
          <p:nvPr/>
        </p:nvSpPr>
        <p:spPr>
          <a:xfrm>
            <a:off x="0" y="0"/>
            <a:ext cx="12192000" cy="147917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4" name="Freeform 15"/>
          <p:cNvSpPr/>
          <p:nvPr/>
        </p:nvSpPr>
        <p:spPr>
          <a:xfrm>
            <a:off x="0" y="4975412"/>
            <a:ext cx="12192000" cy="1882588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grpSp>
        <p:nvGrpSpPr>
          <p:cNvPr id="2" name="Group 10"/>
          <p:cNvGrpSpPr/>
          <p:nvPr/>
        </p:nvGrpSpPr>
        <p:grpSpPr>
          <a:xfrm>
            <a:off x="133008" y="749922"/>
            <a:ext cx="6707062" cy="4261349"/>
            <a:chOff x="0" y="-241102"/>
            <a:chExt cx="10411694" cy="4890076"/>
          </a:xfrm>
        </p:grpSpPr>
        <p:grpSp>
          <p:nvGrpSpPr>
            <p:cNvPr id="5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1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1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6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9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</p:sp>
          <p:sp>
            <p:nvSpPr>
              <p:cNvPr id="10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64217" y="351540"/>
              <a:ext cx="9833704" cy="42974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Найм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кадров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 -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это определенный ряд действий, направленных на привлечение кандидатов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обладающих компетенциями, необходимыми для достижения целей организации и ее бесперебойной работы. Это является заключительным этапом в процессе поиска и найма на работу кандидатов. Поиск кандидатов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 - 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это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набор действий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применяемых организацией для выявления списка лиц, наилучшим образом подходящих для вакантного места работы. В этом процессе рассматриваются профессиональные качества работника, его опыт, чтобы установить его пригодность для дальнейшего отбора и возможного найма для выполнения обязанностей на определённом рабочем месте. </a:t>
              </a:r>
            </a:p>
            <a:p>
              <a:pPr algn="ctr"/>
              <a:endParaRPr lang="en-US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40658" y="0"/>
            <a:ext cx="1167204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Теоретические аспекты исследования</a:t>
            </a:r>
          </a:p>
          <a:p>
            <a:pPr marL="0" indent="0" algn="ctr">
              <a:buNone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49624" y="5191409"/>
            <a:ext cx="1167204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критериями поиска и найма считаются: уровень образования, опыт, деловые качества, наличие определённых умений, знаний, навыков, физические характеристики (в том числе внешний вид, грамотная речь), его потенциальные возможности. 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персонала - это комплексный набор действий по созданию вакансии, рассмотрении анкет и до самого выхода кандидата на работу.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956614" y="1069290"/>
          <a:ext cx="5065057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87"/>
                <a:gridCol w="1397817"/>
                <a:gridCol w="3263153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Подготовительный этап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потребности в новых сотрудниках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и согласование заявки на вакансию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Публикация вакансии на сайтах по поиску работы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Поиск идеала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Сбор и обработка откликов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Самостоятельный «холодный» поиск кандидатов на вакансию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Знакомство с кандидатами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Собеседование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интервью по телефону/видео или опросом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собеседования в офисе/по видеосвязи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Тестирование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Принятие решения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Согласование кандидата на должность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Проверка службой безопасности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Трудоустройство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Сбор документов для трудоустройства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Подготовка рабочего места и условий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Трудоустройство и выход на работу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Первичная адаптация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" name="Рисунок 24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318240" y="178995"/>
            <a:ext cx="873760" cy="69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95082" y="0"/>
            <a:ext cx="708211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Характеристика объекта исследования-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Блок-схема: ручной ввод 5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задержка 1"/>
          <p:cNvSpPr/>
          <p:nvPr/>
        </p:nvSpPr>
        <p:spPr>
          <a:xfrm rot="10800000">
            <a:off x="9013534" y="0"/>
            <a:ext cx="59246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адержка 1"/>
          <p:cNvSpPr/>
          <p:nvPr/>
        </p:nvSpPr>
        <p:spPr>
          <a:xfrm rot="10800000">
            <a:off x="9601199" y="-4"/>
            <a:ext cx="681487" cy="6857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Блок-схема: задержка 1"/>
          <p:cNvSpPr/>
          <p:nvPr/>
        </p:nvSpPr>
        <p:spPr>
          <a:xfrm rot="10800000">
            <a:off x="-1" y="4804186"/>
            <a:ext cx="9013533" cy="20718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759345">
            <a:off x="341846" y="5060330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759345">
            <a:off x="356224" y="5989109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759345">
            <a:off x="4479144" y="4976435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759345">
            <a:off x="4469165" y="5855312"/>
            <a:ext cx="496200" cy="549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5040554" y="5908067"/>
            <a:ext cx="3780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Оптовая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розничная торговля продуктами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питания.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921188" y="5842337"/>
            <a:ext cx="3372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Оптовая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розничная торговля товарами народного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потребления;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4990824" y="1008282"/>
            <a:ext cx="390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Местом открытия первого магазина «Пятёрочка», стал город Санкт-Петербург в 1999 г. В 2006 г. «Пятерочка» объединилась с гипермаркетами сети «Перекресток», в результате чего была создана компания X5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Retail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5109883" y="4798999"/>
            <a:ext cx="3783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производство и реализация товаров народного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потребления;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923365" y="4763597"/>
            <a:ext cx="3885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эксплуатация сети магазинов, включая склады для хранения и сбыта товаров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продукции;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Google Shape;968;p48"/>
          <p:cNvSpPr/>
          <p:nvPr/>
        </p:nvSpPr>
        <p:spPr>
          <a:xfrm>
            <a:off x="424324" y="513459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968;p48"/>
          <p:cNvSpPr/>
          <p:nvPr/>
        </p:nvSpPr>
        <p:spPr>
          <a:xfrm>
            <a:off x="421448" y="607199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968;p48"/>
          <p:cNvSpPr/>
          <p:nvPr/>
        </p:nvSpPr>
        <p:spPr>
          <a:xfrm>
            <a:off x="4552655" y="505864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968;p48"/>
          <p:cNvSpPr/>
          <p:nvPr/>
        </p:nvSpPr>
        <p:spPr>
          <a:xfrm>
            <a:off x="4560945" y="596441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4365812" y="2535611"/>
          <a:ext cx="4554070" cy="224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6" name="Рисунок 35"/>
          <p:cNvPicPr/>
          <p:nvPr/>
        </p:nvPicPr>
        <p:blipFill>
          <a:blip r:embed="rId3" cstate="print"/>
          <a:srcRect l="3586" t="4393" r="1176" b="3556"/>
          <a:stretch>
            <a:fillRect/>
          </a:stretch>
        </p:blipFill>
        <p:spPr bwMode="auto">
          <a:xfrm>
            <a:off x="9252585" y="0"/>
            <a:ext cx="2939415" cy="15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4" cstate="print"/>
          <a:srcRect l="3233" t="4393" r="1764" b="4393"/>
          <a:stretch>
            <a:fillRect/>
          </a:stretch>
        </p:blipFill>
        <p:spPr bwMode="auto">
          <a:xfrm>
            <a:off x="9242612" y="1568824"/>
            <a:ext cx="2949388" cy="182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5" cstate="print"/>
          <a:srcRect l="3939" t="3975" r="1176" b="4184"/>
          <a:stretch>
            <a:fillRect/>
          </a:stretch>
        </p:blipFill>
        <p:spPr bwMode="auto">
          <a:xfrm>
            <a:off x="9252585" y="3379694"/>
            <a:ext cx="2939415" cy="174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6" cstate="print"/>
          <a:srcRect l="3233" t="4393" r="941" b="4603"/>
          <a:stretch>
            <a:fillRect/>
          </a:stretch>
        </p:blipFill>
        <p:spPr bwMode="auto">
          <a:xfrm>
            <a:off x="9251576" y="5109883"/>
            <a:ext cx="2940424" cy="174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Диаграмма 39"/>
          <p:cNvGraphicFramePr/>
          <p:nvPr/>
        </p:nvGraphicFramePr>
        <p:xfrm>
          <a:off x="0" y="867560"/>
          <a:ext cx="4912659" cy="211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1" name="Диаграмма 40"/>
          <p:cNvGraphicFramePr/>
          <p:nvPr/>
        </p:nvGraphicFramePr>
        <p:xfrm>
          <a:off x="179295" y="2725269"/>
          <a:ext cx="4536141" cy="214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42" name="Picture 2" descr="C:\Users\Ольга\Desktop\1558422571_5-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0723" y="259928"/>
            <a:ext cx="1101911" cy="554740"/>
          </a:xfrm>
          <a:prstGeom prst="rect">
            <a:avLst/>
          </a:prstGeom>
          <a:noFill/>
        </p:spPr>
      </p:pic>
      <p:pic>
        <p:nvPicPr>
          <p:cNvPr id="43" name="Рисунок 42"/>
          <p:cNvPicPr/>
          <p:nvPr/>
        </p:nvPicPr>
        <p:blipFill>
          <a:blip r:embed="rId10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992334" y="187961"/>
            <a:ext cx="873760" cy="69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1"/>
          <p:cNvSpPr/>
          <p:nvPr/>
        </p:nvSpPr>
        <p:spPr>
          <a:xfrm flipH="1" flipV="1"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12"/>
          <p:cNvSpPr/>
          <p:nvPr/>
        </p:nvSpPr>
        <p:spPr>
          <a:xfrm>
            <a:off x="214250" y="1273888"/>
            <a:ext cx="11291210" cy="2195453"/>
          </a:xfrm>
          <a:custGeom>
            <a:avLst/>
            <a:gdLst/>
            <a:ahLst/>
            <a:cxnLst/>
            <a:rect l="l" t="t" r="r" b="b"/>
            <a:pathLst>
              <a:path w="1769616" h="459081">
                <a:moveTo>
                  <a:pt x="0" y="0"/>
                </a:moveTo>
                <a:lnTo>
                  <a:pt x="1769616" y="0"/>
                </a:lnTo>
                <a:lnTo>
                  <a:pt x="1769616" y="459081"/>
                </a:lnTo>
                <a:lnTo>
                  <a:pt x="0" y="459081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18" name="Freeform 5"/>
          <p:cNvSpPr/>
          <p:nvPr/>
        </p:nvSpPr>
        <p:spPr>
          <a:xfrm>
            <a:off x="0" y="4857772"/>
            <a:ext cx="12192000" cy="2000228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sp>
        <p:nvSpPr>
          <p:cNvPr id="20" name="Freeform 15"/>
          <p:cNvSpPr/>
          <p:nvPr/>
        </p:nvSpPr>
        <p:spPr>
          <a:xfrm>
            <a:off x="403411" y="1550894"/>
            <a:ext cx="11537577" cy="5011272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992038" y="120770"/>
            <a:ext cx="1032581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основных экономических показателей ООО «</a:t>
            </a:r>
            <a:r>
              <a:rPr lang="ru-RU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с 2021-2023гг.</a:t>
            </a:r>
          </a:p>
          <a:p>
            <a:pPr marL="0" indent="0" algn="ctr">
              <a:buNone/>
            </a:pP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42408" y="1564341"/>
          <a:ext cx="4604721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05989" y="4267200"/>
          <a:ext cx="3278506" cy="209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5558116" y="1546411"/>
          <a:ext cx="625736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3182471" y="4148417"/>
          <a:ext cx="4760258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7655860" y="3977640"/>
          <a:ext cx="4249270" cy="256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9" name="Рисунок 18"/>
          <p:cNvPicPr/>
          <p:nvPr/>
        </p:nvPicPr>
        <p:blipFill>
          <a:blip r:embed="rId7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031370" y="125208"/>
            <a:ext cx="873760" cy="69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8"/>
          <p:cNvSpPr/>
          <p:nvPr/>
        </p:nvSpPr>
        <p:spPr>
          <a:xfrm rot="385175" flipH="1">
            <a:off x="-117044" y="3307851"/>
            <a:ext cx="6289499" cy="3208599"/>
          </a:xfrm>
          <a:custGeom>
            <a:avLst/>
            <a:gdLst>
              <a:gd name="connsiteX0" fmla="*/ 3799487 w 6282660"/>
              <a:gd name="connsiteY0" fmla="*/ 181966 h 3167251"/>
              <a:gd name="connsiteX1" fmla="*/ 1673317 w 6282660"/>
              <a:gd name="connsiteY1" fmla="*/ 7296 h 3167251"/>
              <a:gd name="connsiteX2" fmla="*/ 7842 w 6282660"/>
              <a:gd name="connsiteY2" fmla="*/ 36033 h 3167251"/>
              <a:gd name="connsiteX3" fmla="*/ 38 w 6282660"/>
              <a:gd name="connsiteY3" fmla="*/ 3167251 h 3167251"/>
              <a:gd name="connsiteX4" fmla="*/ 6016288 w 6282660"/>
              <a:gd name="connsiteY4" fmla="*/ 3167251 h 3167251"/>
              <a:gd name="connsiteX5" fmla="*/ 6016289 w 6282660"/>
              <a:gd name="connsiteY5" fmla="*/ 3167249 h 3167251"/>
              <a:gd name="connsiteX6" fmla="*/ 6282660 w 6282660"/>
              <a:gd name="connsiteY6" fmla="*/ 799799 h 3167251"/>
              <a:gd name="connsiteX7" fmla="*/ 6258730 w 6282660"/>
              <a:gd name="connsiteY7" fmla="*/ 800935 h 3167251"/>
              <a:gd name="connsiteX8" fmla="*/ 3799487 w 6282660"/>
              <a:gd name="connsiteY8" fmla="*/ 181966 h 3167251"/>
              <a:gd name="connsiteX0" fmla="*/ 3799487 w 6289428"/>
              <a:gd name="connsiteY0" fmla="*/ 181966 h 3167251"/>
              <a:gd name="connsiteX1" fmla="*/ 1673317 w 6289428"/>
              <a:gd name="connsiteY1" fmla="*/ 7296 h 3167251"/>
              <a:gd name="connsiteX2" fmla="*/ 7842 w 6289428"/>
              <a:gd name="connsiteY2" fmla="*/ 36033 h 3167251"/>
              <a:gd name="connsiteX3" fmla="*/ 38 w 6289428"/>
              <a:gd name="connsiteY3" fmla="*/ 3167251 h 3167251"/>
              <a:gd name="connsiteX4" fmla="*/ 6016288 w 6289428"/>
              <a:gd name="connsiteY4" fmla="*/ 3167251 h 3167251"/>
              <a:gd name="connsiteX5" fmla="*/ 6016289 w 6289428"/>
              <a:gd name="connsiteY5" fmla="*/ 3167249 h 3167251"/>
              <a:gd name="connsiteX6" fmla="*/ 6282660 w 6289428"/>
              <a:gd name="connsiteY6" fmla="*/ 799799 h 3167251"/>
              <a:gd name="connsiteX7" fmla="*/ 6287577 w 6289428"/>
              <a:gd name="connsiteY7" fmla="*/ 804181 h 3167251"/>
              <a:gd name="connsiteX8" fmla="*/ 3799487 w 6289428"/>
              <a:gd name="connsiteY8" fmla="*/ 181966 h 3167251"/>
              <a:gd name="connsiteX0" fmla="*/ 4345949 w 6289428"/>
              <a:gd name="connsiteY0" fmla="*/ 263237 h 3172432"/>
              <a:gd name="connsiteX1" fmla="*/ 1673317 w 6289428"/>
              <a:gd name="connsiteY1" fmla="*/ 12477 h 3172432"/>
              <a:gd name="connsiteX2" fmla="*/ 7842 w 6289428"/>
              <a:gd name="connsiteY2" fmla="*/ 41214 h 3172432"/>
              <a:gd name="connsiteX3" fmla="*/ 38 w 6289428"/>
              <a:gd name="connsiteY3" fmla="*/ 3172432 h 3172432"/>
              <a:gd name="connsiteX4" fmla="*/ 6016288 w 6289428"/>
              <a:gd name="connsiteY4" fmla="*/ 3172432 h 3172432"/>
              <a:gd name="connsiteX5" fmla="*/ 6016289 w 6289428"/>
              <a:gd name="connsiteY5" fmla="*/ 3172430 h 3172432"/>
              <a:gd name="connsiteX6" fmla="*/ 6282660 w 6289428"/>
              <a:gd name="connsiteY6" fmla="*/ 804980 h 3172432"/>
              <a:gd name="connsiteX7" fmla="*/ 6287577 w 6289428"/>
              <a:gd name="connsiteY7" fmla="*/ 809362 h 3172432"/>
              <a:gd name="connsiteX8" fmla="*/ 4345949 w 6289428"/>
              <a:gd name="connsiteY8" fmla="*/ 263237 h 3172432"/>
              <a:gd name="connsiteX0" fmla="*/ 4230562 w 6289428"/>
              <a:gd name="connsiteY0" fmla="*/ 249354 h 3171531"/>
              <a:gd name="connsiteX1" fmla="*/ 1673317 w 6289428"/>
              <a:gd name="connsiteY1" fmla="*/ 11576 h 3171531"/>
              <a:gd name="connsiteX2" fmla="*/ 7842 w 6289428"/>
              <a:gd name="connsiteY2" fmla="*/ 40313 h 3171531"/>
              <a:gd name="connsiteX3" fmla="*/ 38 w 6289428"/>
              <a:gd name="connsiteY3" fmla="*/ 3171531 h 3171531"/>
              <a:gd name="connsiteX4" fmla="*/ 6016288 w 6289428"/>
              <a:gd name="connsiteY4" fmla="*/ 3171531 h 3171531"/>
              <a:gd name="connsiteX5" fmla="*/ 6016289 w 6289428"/>
              <a:gd name="connsiteY5" fmla="*/ 3171529 h 3171531"/>
              <a:gd name="connsiteX6" fmla="*/ 6282660 w 6289428"/>
              <a:gd name="connsiteY6" fmla="*/ 804079 h 3171531"/>
              <a:gd name="connsiteX7" fmla="*/ 6287577 w 6289428"/>
              <a:gd name="connsiteY7" fmla="*/ 808461 h 3171531"/>
              <a:gd name="connsiteX8" fmla="*/ 4230562 w 6289428"/>
              <a:gd name="connsiteY8" fmla="*/ 249354 h 3171531"/>
              <a:gd name="connsiteX0" fmla="*/ 4241830 w 6300696"/>
              <a:gd name="connsiteY0" fmla="*/ 301095 h 3223272"/>
              <a:gd name="connsiteX1" fmla="*/ 1684585 w 6300696"/>
              <a:gd name="connsiteY1" fmla="*/ 63317 h 3223272"/>
              <a:gd name="connsiteX2" fmla="*/ 0 w 6300696"/>
              <a:gd name="connsiteY2" fmla="*/ 2269 h 3223272"/>
              <a:gd name="connsiteX3" fmla="*/ 11306 w 6300696"/>
              <a:gd name="connsiteY3" fmla="*/ 3223272 h 3223272"/>
              <a:gd name="connsiteX4" fmla="*/ 6027556 w 6300696"/>
              <a:gd name="connsiteY4" fmla="*/ 3223272 h 3223272"/>
              <a:gd name="connsiteX5" fmla="*/ 6027557 w 6300696"/>
              <a:gd name="connsiteY5" fmla="*/ 3223270 h 3223272"/>
              <a:gd name="connsiteX6" fmla="*/ 6293928 w 6300696"/>
              <a:gd name="connsiteY6" fmla="*/ 855820 h 3223272"/>
              <a:gd name="connsiteX7" fmla="*/ 6298845 w 6300696"/>
              <a:gd name="connsiteY7" fmla="*/ 860202 h 3223272"/>
              <a:gd name="connsiteX8" fmla="*/ 4241830 w 6300696"/>
              <a:gd name="connsiteY8" fmla="*/ 301095 h 3223272"/>
              <a:gd name="connsiteX0" fmla="*/ 4230633 w 6289499"/>
              <a:gd name="connsiteY0" fmla="*/ 286422 h 3208599"/>
              <a:gd name="connsiteX1" fmla="*/ 1673388 w 6289499"/>
              <a:gd name="connsiteY1" fmla="*/ 48644 h 3208599"/>
              <a:gd name="connsiteX2" fmla="*/ 1604 w 6289499"/>
              <a:gd name="connsiteY2" fmla="*/ 3642 h 3208599"/>
              <a:gd name="connsiteX3" fmla="*/ 109 w 6289499"/>
              <a:gd name="connsiteY3" fmla="*/ 3208599 h 3208599"/>
              <a:gd name="connsiteX4" fmla="*/ 6016359 w 6289499"/>
              <a:gd name="connsiteY4" fmla="*/ 3208599 h 3208599"/>
              <a:gd name="connsiteX5" fmla="*/ 6016360 w 6289499"/>
              <a:gd name="connsiteY5" fmla="*/ 3208597 h 3208599"/>
              <a:gd name="connsiteX6" fmla="*/ 6282731 w 6289499"/>
              <a:gd name="connsiteY6" fmla="*/ 841147 h 3208599"/>
              <a:gd name="connsiteX7" fmla="*/ 6287648 w 6289499"/>
              <a:gd name="connsiteY7" fmla="*/ 845529 h 3208599"/>
              <a:gd name="connsiteX8" fmla="*/ 4230633 w 6289499"/>
              <a:gd name="connsiteY8" fmla="*/ 286422 h 320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89499" h="3208599">
                <a:moveTo>
                  <a:pt x="4230633" y="286422"/>
                </a:moveTo>
                <a:cubicBezTo>
                  <a:pt x="3622966" y="217794"/>
                  <a:pt x="2378226" y="95774"/>
                  <a:pt x="1673388" y="48644"/>
                </a:cubicBezTo>
                <a:cubicBezTo>
                  <a:pt x="968550" y="1514"/>
                  <a:pt x="556762" y="-5937"/>
                  <a:pt x="1604" y="3642"/>
                </a:cubicBezTo>
                <a:cubicBezTo>
                  <a:pt x="2297" y="1080532"/>
                  <a:pt x="-584" y="2131709"/>
                  <a:pt x="109" y="3208599"/>
                </a:cubicBezTo>
                <a:lnTo>
                  <a:pt x="6016359" y="3208599"/>
                </a:lnTo>
                <a:cubicBezTo>
                  <a:pt x="6016359" y="3208598"/>
                  <a:pt x="6016360" y="3208598"/>
                  <a:pt x="6016360" y="3208597"/>
                </a:cubicBezTo>
                <a:lnTo>
                  <a:pt x="6282731" y="841147"/>
                </a:lnTo>
                <a:cubicBezTo>
                  <a:pt x="6274754" y="841526"/>
                  <a:pt x="6295625" y="845150"/>
                  <a:pt x="6287648" y="845529"/>
                </a:cubicBezTo>
                <a:cubicBezTo>
                  <a:pt x="6292410" y="848572"/>
                  <a:pt x="5948914" y="543535"/>
                  <a:pt x="4230633" y="28642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23"/>
          <p:cNvSpPr/>
          <p:nvPr/>
        </p:nvSpPr>
        <p:spPr>
          <a:xfrm>
            <a:off x="0" y="3669808"/>
            <a:ext cx="6941127" cy="3188192"/>
          </a:xfrm>
          <a:custGeom>
            <a:avLst/>
            <a:gdLst>
              <a:gd name="connsiteX0" fmla="*/ 0 w 6941127"/>
              <a:gd name="connsiteY0" fmla="*/ 0 h 3644900"/>
              <a:gd name="connsiteX1" fmla="*/ 6096001 w 6941127"/>
              <a:gd name="connsiteY1" fmla="*/ 964045 h 3644900"/>
              <a:gd name="connsiteX2" fmla="*/ 6359236 w 6941127"/>
              <a:gd name="connsiteY2" fmla="*/ 964045 h 3644900"/>
              <a:gd name="connsiteX3" fmla="*/ 6941127 w 6941127"/>
              <a:gd name="connsiteY3" fmla="*/ 3644900 h 3644900"/>
              <a:gd name="connsiteX4" fmla="*/ 0 w 6941127"/>
              <a:gd name="connsiteY4" fmla="*/ 3644900 h 3644900"/>
              <a:gd name="connsiteX5" fmla="*/ 0 w 6941127"/>
              <a:gd name="connsiteY5" fmla="*/ 964045 h 3644900"/>
              <a:gd name="connsiteX0" fmla="*/ 1854200 w 6941127"/>
              <a:gd name="connsiteY0" fmla="*/ 0 h 3619500"/>
              <a:gd name="connsiteX1" fmla="*/ 6096001 w 6941127"/>
              <a:gd name="connsiteY1" fmla="*/ 938645 h 3619500"/>
              <a:gd name="connsiteX2" fmla="*/ 6359236 w 6941127"/>
              <a:gd name="connsiteY2" fmla="*/ 938645 h 3619500"/>
              <a:gd name="connsiteX3" fmla="*/ 6941127 w 6941127"/>
              <a:gd name="connsiteY3" fmla="*/ 3619500 h 3619500"/>
              <a:gd name="connsiteX4" fmla="*/ 0 w 6941127"/>
              <a:gd name="connsiteY4" fmla="*/ 3619500 h 3619500"/>
              <a:gd name="connsiteX5" fmla="*/ 0 w 6941127"/>
              <a:gd name="connsiteY5" fmla="*/ 938645 h 3619500"/>
              <a:gd name="connsiteX6" fmla="*/ 1854200 w 6941127"/>
              <a:gd name="connsiteY6" fmla="*/ 0 h 3619500"/>
              <a:gd name="connsiteX0" fmla="*/ 1854200 w 6941127"/>
              <a:gd name="connsiteY0" fmla="*/ 0 h 3619500"/>
              <a:gd name="connsiteX1" fmla="*/ 6096001 w 6941127"/>
              <a:gd name="connsiteY1" fmla="*/ 938645 h 3619500"/>
              <a:gd name="connsiteX2" fmla="*/ 6359236 w 6941127"/>
              <a:gd name="connsiteY2" fmla="*/ 938645 h 3619500"/>
              <a:gd name="connsiteX3" fmla="*/ 6941127 w 6941127"/>
              <a:gd name="connsiteY3" fmla="*/ 3619500 h 3619500"/>
              <a:gd name="connsiteX4" fmla="*/ 0 w 6941127"/>
              <a:gd name="connsiteY4" fmla="*/ 3619500 h 3619500"/>
              <a:gd name="connsiteX5" fmla="*/ 0 w 6941127"/>
              <a:gd name="connsiteY5" fmla="*/ 938645 h 3619500"/>
              <a:gd name="connsiteX6" fmla="*/ 1854200 w 6941127"/>
              <a:gd name="connsiteY6" fmla="*/ 0 h 3619500"/>
              <a:gd name="connsiteX0" fmla="*/ 762000 w 6941127"/>
              <a:gd name="connsiteY0" fmla="*/ 0 h 3454400"/>
              <a:gd name="connsiteX1" fmla="*/ 6096001 w 6941127"/>
              <a:gd name="connsiteY1" fmla="*/ 773545 h 3454400"/>
              <a:gd name="connsiteX2" fmla="*/ 6359236 w 6941127"/>
              <a:gd name="connsiteY2" fmla="*/ 773545 h 3454400"/>
              <a:gd name="connsiteX3" fmla="*/ 6941127 w 6941127"/>
              <a:gd name="connsiteY3" fmla="*/ 3454400 h 3454400"/>
              <a:gd name="connsiteX4" fmla="*/ 0 w 6941127"/>
              <a:gd name="connsiteY4" fmla="*/ 3454400 h 3454400"/>
              <a:gd name="connsiteX5" fmla="*/ 0 w 6941127"/>
              <a:gd name="connsiteY5" fmla="*/ 773545 h 3454400"/>
              <a:gd name="connsiteX6" fmla="*/ 762000 w 6941127"/>
              <a:gd name="connsiteY6" fmla="*/ 0 h 3454400"/>
              <a:gd name="connsiteX0" fmla="*/ 1371600 w 6941127"/>
              <a:gd name="connsiteY0" fmla="*/ 0 h 3035300"/>
              <a:gd name="connsiteX1" fmla="*/ 6096001 w 6941127"/>
              <a:gd name="connsiteY1" fmla="*/ 354445 h 3035300"/>
              <a:gd name="connsiteX2" fmla="*/ 6359236 w 6941127"/>
              <a:gd name="connsiteY2" fmla="*/ 354445 h 3035300"/>
              <a:gd name="connsiteX3" fmla="*/ 6941127 w 6941127"/>
              <a:gd name="connsiteY3" fmla="*/ 3035300 h 3035300"/>
              <a:gd name="connsiteX4" fmla="*/ 0 w 6941127"/>
              <a:gd name="connsiteY4" fmla="*/ 3035300 h 3035300"/>
              <a:gd name="connsiteX5" fmla="*/ 0 w 6941127"/>
              <a:gd name="connsiteY5" fmla="*/ 354445 h 3035300"/>
              <a:gd name="connsiteX6" fmla="*/ 1371600 w 6941127"/>
              <a:gd name="connsiteY6" fmla="*/ 0 h 3035300"/>
              <a:gd name="connsiteX0" fmla="*/ 1371600 w 6941127"/>
              <a:gd name="connsiteY0" fmla="*/ 21238 h 3056538"/>
              <a:gd name="connsiteX1" fmla="*/ 6096001 w 6941127"/>
              <a:gd name="connsiteY1" fmla="*/ 375683 h 3056538"/>
              <a:gd name="connsiteX2" fmla="*/ 6359236 w 6941127"/>
              <a:gd name="connsiteY2" fmla="*/ 375683 h 3056538"/>
              <a:gd name="connsiteX3" fmla="*/ 6941127 w 6941127"/>
              <a:gd name="connsiteY3" fmla="*/ 3056538 h 3056538"/>
              <a:gd name="connsiteX4" fmla="*/ 0 w 6941127"/>
              <a:gd name="connsiteY4" fmla="*/ 3056538 h 3056538"/>
              <a:gd name="connsiteX5" fmla="*/ 0 w 6941127"/>
              <a:gd name="connsiteY5" fmla="*/ 375683 h 3056538"/>
              <a:gd name="connsiteX6" fmla="*/ 1371600 w 6941127"/>
              <a:gd name="connsiteY6" fmla="*/ 21238 h 305653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34778 h 3031978"/>
              <a:gd name="connsiteX1" fmla="*/ 6096001 w 6941127"/>
              <a:gd name="connsiteY1" fmla="*/ 351123 h 3031978"/>
              <a:gd name="connsiteX2" fmla="*/ 6359236 w 6941127"/>
              <a:gd name="connsiteY2" fmla="*/ 351123 h 3031978"/>
              <a:gd name="connsiteX3" fmla="*/ 6941127 w 6941127"/>
              <a:gd name="connsiteY3" fmla="*/ 3031978 h 3031978"/>
              <a:gd name="connsiteX4" fmla="*/ 0 w 6941127"/>
              <a:gd name="connsiteY4" fmla="*/ 3031978 h 3031978"/>
              <a:gd name="connsiteX5" fmla="*/ 0 w 6941127"/>
              <a:gd name="connsiteY5" fmla="*/ 351123 h 3031978"/>
              <a:gd name="connsiteX6" fmla="*/ 1854200 w 6941127"/>
              <a:gd name="connsiteY6" fmla="*/ 34778 h 3031978"/>
              <a:gd name="connsiteX0" fmla="*/ 1854200 w 6941127"/>
              <a:gd name="connsiteY0" fmla="*/ 13940 h 3074640"/>
              <a:gd name="connsiteX1" fmla="*/ 6096001 w 6941127"/>
              <a:gd name="connsiteY1" fmla="*/ 393785 h 3074640"/>
              <a:gd name="connsiteX2" fmla="*/ 6359236 w 6941127"/>
              <a:gd name="connsiteY2" fmla="*/ 393785 h 3074640"/>
              <a:gd name="connsiteX3" fmla="*/ 6941127 w 6941127"/>
              <a:gd name="connsiteY3" fmla="*/ 3074640 h 3074640"/>
              <a:gd name="connsiteX4" fmla="*/ 0 w 6941127"/>
              <a:gd name="connsiteY4" fmla="*/ 3074640 h 3074640"/>
              <a:gd name="connsiteX5" fmla="*/ 0 w 6941127"/>
              <a:gd name="connsiteY5" fmla="*/ 393785 h 3074640"/>
              <a:gd name="connsiteX6" fmla="*/ 1854200 w 6941127"/>
              <a:gd name="connsiteY6" fmla="*/ 13940 h 3074640"/>
              <a:gd name="connsiteX0" fmla="*/ 1854200 w 6941127"/>
              <a:gd name="connsiteY0" fmla="*/ 0 h 3060700"/>
              <a:gd name="connsiteX1" fmla="*/ 6096001 w 6941127"/>
              <a:gd name="connsiteY1" fmla="*/ 379845 h 3060700"/>
              <a:gd name="connsiteX2" fmla="*/ 6359236 w 6941127"/>
              <a:gd name="connsiteY2" fmla="*/ 379845 h 3060700"/>
              <a:gd name="connsiteX3" fmla="*/ 6941127 w 6941127"/>
              <a:gd name="connsiteY3" fmla="*/ 3060700 h 3060700"/>
              <a:gd name="connsiteX4" fmla="*/ 0 w 6941127"/>
              <a:gd name="connsiteY4" fmla="*/ 3060700 h 3060700"/>
              <a:gd name="connsiteX5" fmla="*/ 0 w 6941127"/>
              <a:gd name="connsiteY5" fmla="*/ 379845 h 3060700"/>
              <a:gd name="connsiteX6" fmla="*/ 1854200 w 6941127"/>
              <a:gd name="connsiteY6" fmla="*/ 0 h 3060700"/>
              <a:gd name="connsiteX0" fmla="*/ 1854200 w 6941127"/>
              <a:gd name="connsiteY0" fmla="*/ 25452 h 3086152"/>
              <a:gd name="connsiteX1" fmla="*/ 6096001 w 6941127"/>
              <a:gd name="connsiteY1" fmla="*/ 405297 h 3086152"/>
              <a:gd name="connsiteX2" fmla="*/ 6359236 w 6941127"/>
              <a:gd name="connsiteY2" fmla="*/ 405297 h 3086152"/>
              <a:gd name="connsiteX3" fmla="*/ 6941127 w 6941127"/>
              <a:gd name="connsiteY3" fmla="*/ 3086152 h 3086152"/>
              <a:gd name="connsiteX4" fmla="*/ 0 w 6941127"/>
              <a:gd name="connsiteY4" fmla="*/ 3086152 h 3086152"/>
              <a:gd name="connsiteX5" fmla="*/ 0 w 6941127"/>
              <a:gd name="connsiteY5" fmla="*/ 24297 h 3086152"/>
              <a:gd name="connsiteX6" fmla="*/ 1854200 w 6941127"/>
              <a:gd name="connsiteY6" fmla="*/ 25452 h 3086152"/>
              <a:gd name="connsiteX0" fmla="*/ 1663700 w 6941127"/>
              <a:gd name="connsiteY0" fmla="*/ 14532 h 3164132"/>
              <a:gd name="connsiteX1" fmla="*/ 6096001 w 6941127"/>
              <a:gd name="connsiteY1" fmla="*/ 483277 h 3164132"/>
              <a:gd name="connsiteX2" fmla="*/ 6359236 w 6941127"/>
              <a:gd name="connsiteY2" fmla="*/ 483277 h 3164132"/>
              <a:gd name="connsiteX3" fmla="*/ 6941127 w 6941127"/>
              <a:gd name="connsiteY3" fmla="*/ 3164132 h 3164132"/>
              <a:gd name="connsiteX4" fmla="*/ 0 w 6941127"/>
              <a:gd name="connsiteY4" fmla="*/ 3164132 h 3164132"/>
              <a:gd name="connsiteX5" fmla="*/ 0 w 6941127"/>
              <a:gd name="connsiteY5" fmla="*/ 102277 h 3164132"/>
              <a:gd name="connsiteX6" fmla="*/ 1663700 w 6941127"/>
              <a:gd name="connsiteY6" fmla="*/ 14532 h 3164132"/>
              <a:gd name="connsiteX0" fmla="*/ 1663700 w 6941127"/>
              <a:gd name="connsiteY0" fmla="*/ 3348 h 3152948"/>
              <a:gd name="connsiteX1" fmla="*/ 6096001 w 6941127"/>
              <a:gd name="connsiteY1" fmla="*/ 472093 h 3152948"/>
              <a:gd name="connsiteX2" fmla="*/ 6359236 w 6941127"/>
              <a:gd name="connsiteY2" fmla="*/ 472093 h 3152948"/>
              <a:gd name="connsiteX3" fmla="*/ 6941127 w 6941127"/>
              <a:gd name="connsiteY3" fmla="*/ 3152948 h 3152948"/>
              <a:gd name="connsiteX4" fmla="*/ 0 w 6941127"/>
              <a:gd name="connsiteY4" fmla="*/ 3152948 h 3152948"/>
              <a:gd name="connsiteX5" fmla="*/ 0 w 6941127"/>
              <a:gd name="connsiteY5" fmla="*/ 91093 h 3152948"/>
              <a:gd name="connsiteX6" fmla="*/ 1663700 w 6941127"/>
              <a:gd name="connsiteY6" fmla="*/ 3348 h 3152948"/>
              <a:gd name="connsiteX0" fmla="*/ 1663700 w 6941127"/>
              <a:gd name="connsiteY0" fmla="*/ 3348 h 3152948"/>
              <a:gd name="connsiteX1" fmla="*/ 6096001 w 6941127"/>
              <a:gd name="connsiteY1" fmla="*/ 472093 h 3152948"/>
              <a:gd name="connsiteX2" fmla="*/ 6359236 w 6941127"/>
              <a:gd name="connsiteY2" fmla="*/ 472093 h 3152948"/>
              <a:gd name="connsiteX3" fmla="*/ 6941127 w 6941127"/>
              <a:gd name="connsiteY3" fmla="*/ 3152948 h 3152948"/>
              <a:gd name="connsiteX4" fmla="*/ 0 w 6941127"/>
              <a:gd name="connsiteY4" fmla="*/ 3152948 h 3152948"/>
              <a:gd name="connsiteX5" fmla="*/ 0 w 6941127"/>
              <a:gd name="connsiteY5" fmla="*/ 91093 h 3152948"/>
              <a:gd name="connsiteX6" fmla="*/ 1663700 w 6941127"/>
              <a:gd name="connsiteY6" fmla="*/ 3348 h 3152948"/>
              <a:gd name="connsiteX0" fmla="*/ 1676400 w 6941127"/>
              <a:gd name="connsiteY0" fmla="*/ 2648 h 3190348"/>
              <a:gd name="connsiteX1" fmla="*/ 6096001 w 6941127"/>
              <a:gd name="connsiteY1" fmla="*/ 509493 h 3190348"/>
              <a:gd name="connsiteX2" fmla="*/ 6359236 w 6941127"/>
              <a:gd name="connsiteY2" fmla="*/ 509493 h 3190348"/>
              <a:gd name="connsiteX3" fmla="*/ 6941127 w 6941127"/>
              <a:gd name="connsiteY3" fmla="*/ 3190348 h 3190348"/>
              <a:gd name="connsiteX4" fmla="*/ 0 w 6941127"/>
              <a:gd name="connsiteY4" fmla="*/ 3190348 h 3190348"/>
              <a:gd name="connsiteX5" fmla="*/ 0 w 6941127"/>
              <a:gd name="connsiteY5" fmla="*/ 128493 h 3190348"/>
              <a:gd name="connsiteX6" fmla="*/ 1676400 w 6941127"/>
              <a:gd name="connsiteY6" fmla="*/ 2648 h 3190348"/>
              <a:gd name="connsiteX0" fmla="*/ 1676400 w 6941127"/>
              <a:gd name="connsiteY0" fmla="*/ 492 h 3188192"/>
              <a:gd name="connsiteX1" fmla="*/ 6096001 w 6941127"/>
              <a:gd name="connsiteY1" fmla="*/ 507337 h 3188192"/>
              <a:gd name="connsiteX2" fmla="*/ 6359236 w 6941127"/>
              <a:gd name="connsiteY2" fmla="*/ 507337 h 3188192"/>
              <a:gd name="connsiteX3" fmla="*/ 6941127 w 6941127"/>
              <a:gd name="connsiteY3" fmla="*/ 3188192 h 3188192"/>
              <a:gd name="connsiteX4" fmla="*/ 0 w 6941127"/>
              <a:gd name="connsiteY4" fmla="*/ 3188192 h 3188192"/>
              <a:gd name="connsiteX5" fmla="*/ 0 w 6941127"/>
              <a:gd name="connsiteY5" fmla="*/ 126337 h 3188192"/>
              <a:gd name="connsiteX6" fmla="*/ 1676400 w 6941127"/>
              <a:gd name="connsiteY6" fmla="*/ 492 h 318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1127" h="3188192">
                <a:moveTo>
                  <a:pt x="1676400" y="492"/>
                </a:moveTo>
                <a:cubicBezTo>
                  <a:pt x="2681466" y="8777"/>
                  <a:pt x="6102928" y="511763"/>
                  <a:pt x="6096001" y="507337"/>
                </a:cubicBezTo>
                <a:lnTo>
                  <a:pt x="6359236" y="507337"/>
                </a:lnTo>
                <a:lnTo>
                  <a:pt x="6941127" y="3188192"/>
                </a:lnTo>
                <a:lnTo>
                  <a:pt x="0" y="3188192"/>
                </a:lnTo>
                <a:lnTo>
                  <a:pt x="0" y="126337"/>
                </a:lnTo>
                <a:cubicBezTo>
                  <a:pt x="25400" y="141154"/>
                  <a:pt x="444280" y="-9665"/>
                  <a:pt x="1676400" y="49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2"/>
          <p:cNvSpPr/>
          <p:nvPr/>
        </p:nvSpPr>
        <p:spPr>
          <a:xfrm>
            <a:off x="5909094" y="0"/>
            <a:ext cx="6282906" cy="6858000"/>
          </a:xfrm>
          <a:custGeom>
            <a:avLst/>
            <a:gdLst>
              <a:gd name="connsiteX0" fmla="*/ 1875252 w 6095999"/>
              <a:gd name="connsiteY0" fmla="*/ 0 h 6858000"/>
              <a:gd name="connsiteX1" fmla="*/ 6095999 w 6095999"/>
              <a:gd name="connsiteY1" fmla="*/ 0 h 6858000"/>
              <a:gd name="connsiteX2" fmla="*/ 6095999 w 6095999"/>
              <a:gd name="connsiteY2" fmla="*/ 6858000 h 6858000"/>
              <a:gd name="connsiteX3" fmla="*/ 696240 w 6095999"/>
              <a:gd name="connsiteY3" fmla="*/ 6858000 h 6858000"/>
              <a:gd name="connsiteX4" fmla="*/ 671376 w 6095999"/>
              <a:gd name="connsiteY4" fmla="*/ 6814757 h 6858000"/>
              <a:gd name="connsiteX5" fmla="*/ 0 w 6095999"/>
              <a:gd name="connsiteY5" fmla="*/ 4163291 h 6858000"/>
              <a:gd name="connsiteX6" fmla="*/ 1822433 w 6095999"/>
              <a:gd name="connsiteY6" fmla="*/ 457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5999" h="6858000">
                <a:moveTo>
                  <a:pt x="1875252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696240" y="6858000"/>
                </a:lnTo>
                <a:lnTo>
                  <a:pt x="671376" y="6814757"/>
                </a:lnTo>
                <a:cubicBezTo>
                  <a:pt x="243209" y="6026574"/>
                  <a:pt x="0" y="5123335"/>
                  <a:pt x="0" y="4163291"/>
                </a:cubicBezTo>
                <a:cubicBezTo>
                  <a:pt x="0" y="2531217"/>
                  <a:pt x="702874" y="1063308"/>
                  <a:pt x="1822433" y="4575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椭圆 29"/>
          <p:cNvSpPr/>
          <p:nvPr/>
        </p:nvSpPr>
        <p:spPr>
          <a:xfrm>
            <a:off x="2922494" y="3101789"/>
            <a:ext cx="1371600" cy="13267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1"/>
          <p:cNvSpPr/>
          <p:nvPr/>
        </p:nvSpPr>
        <p:spPr>
          <a:xfrm>
            <a:off x="259976" y="0"/>
            <a:ext cx="72411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ru-RU" sz="40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 управления персоналом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78770" y="303132"/>
            <a:ext cx="521323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24F14"/>
              </a:buClr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задачи отдела кадров, можно распределить по направлениям: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учётно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контрольные, планово – регулятивные,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отчётно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аналитические,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координационно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информационное, организационно – методическое. Все аспекты, связанные с подбором персонала в ООО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регламентированы «Положением о порядке подбора, назначения и отстранения от должности сотрудников компании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E24F14"/>
              </a:buClr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E24F14"/>
              </a:buClr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функции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отдела управления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персоналом: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наем, прием, отбор персонала; организация труда и мотивация персонала; трудовая адаптация; аттестация; повышение квалификации и формирование кадрового резерва; деловая оценка; обучение персонала. </a:t>
            </a:r>
          </a:p>
          <a:p>
            <a:pPr algn="ctr">
              <a:buClr>
                <a:srgbClr val="E24F14"/>
              </a:buClr>
            </a:pPr>
            <a:endParaRPr lang="ru-RU" sz="2000" dirty="0" smtClean="0"/>
          </a:p>
          <a:p>
            <a:pPr algn="ctr">
              <a:buClr>
                <a:srgbClr val="E24F14"/>
              </a:buClr>
            </a:pPr>
            <a:endParaRPr lang="ru-RU" sz="2000" dirty="0" smtClean="0"/>
          </a:p>
        </p:txBody>
      </p:sp>
      <p:sp>
        <p:nvSpPr>
          <p:cNvPr id="24" name="Блок-схема: ручной ввод 23"/>
          <p:cNvSpPr/>
          <p:nvPr/>
        </p:nvSpPr>
        <p:spPr>
          <a:xfrm>
            <a:off x="-781" y="193832"/>
            <a:ext cx="237803" cy="887792"/>
          </a:xfrm>
          <a:prstGeom prst="flowChartManualInp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274824" y="1010063"/>
          <a:ext cx="3000375" cy="227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0" y="4175088"/>
          <a:ext cx="3343835" cy="247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3225558" y="1147482"/>
          <a:ext cx="3015615" cy="20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2608729" y="4241427"/>
          <a:ext cx="3801654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9" name="Picture 2" descr="C:\Users\Ольга\Desktop\1558422571_5-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3177" y="3182471"/>
            <a:ext cx="1230784" cy="1147482"/>
          </a:xfrm>
          <a:prstGeom prst="ellipse">
            <a:avLst/>
          </a:prstGeom>
          <a:noFill/>
        </p:spPr>
      </p:pic>
      <p:pic>
        <p:nvPicPr>
          <p:cNvPr id="30" name="Рисунок 29"/>
          <p:cNvPicPr/>
          <p:nvPr/>
        </p:nvPicPr>
        <p:blipFill>
          <a:blip r:embed="rId7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220499" y="5934337"/>
            <a:ext cx="873760" cy="6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" descr="C:\Users\Ольга\Desktop\1558422571_5-k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2324" y="645459"/>
            <a:ext cx="1183714" cy="591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34738" y="153245"/>
            <a:ext cx="480203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системы найма и отбора персонала в ООО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Агроторг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reeform 15"/>
          <p:cNvSpPr/>
          <p:nvPr/>
        </p:nvSpPr>
        <p:spPr>
          <a:xfrm>
            <a:off x="0" y="6678706"/>
            <a:ext cx="12192000" cy="179294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07106" y="3839384"/>
          <a:ext cx="6735483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246"/>
                <a:gridCol w="5195237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этапа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Приветствие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Сформировать впечатление кандидата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Базовые вопросы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Предложение рассказать о себе: опыт работа, обязанности, навыки, желаемый график, желаемый доход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Дополнительные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Вопросы, при которых можно понять готов ли кандидат брать ответственность, потенциальное поведение с покупателем и с сотрудниками. Попросить привести примеры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Обязанности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Рассказать кандидату об обязанностях по вакансии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Доход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Рассказать кандидату о принципах формирования заработной платы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Завершение беседы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Уточнить оставшиеся вопросы и провести кандидата 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F6228A-F222-4601-A759-6444314D577D}"/>
              </a:ext>
            </a:extLst>
          </p:cNvPr>
          <p:cNvSpPr txBox="1"/>
          <p:nvPr/>
        </p:nvSpPr>
        <p:spPr>
          <a:xfrm>
            <a:off x="5925671" y="3497978"/>
            <a:ext cx="584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Таблица 1 - Алгоритм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собеседования при принятии решения 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найме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F6228A-F222-4601-A759-6444314D577D}"/>
              </a:ext>
            </a:extLst>
          </p:cNvPr>
          <p:cNvSpPr txBox="1"/>
          <p:nvPr/>
        </p:nvSpPr>
        <p:spPr>
          <a:xfrm>
            <a:off x="5362603" y="116541"/>
            <a:ext cx="6668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Таблица 2-Измерение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временных затрат на различных этапах отбора и приема 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298142" y="495548"/>
          <a:ext cx="6696635" cy="2905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733"/>
                <a:gridCol w="950559"/>
                <a:gridCol w="3882343"/>
              </a:tblGrid>
              <a:tr h="328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Время (мин)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Характеристика этапа</a:t>
                      </a:r>
                    </a:p>
                  </a:txBody>
                  <a:tcPr marL="68580" marR="68580" marT="0" marB="0"/>
                </a:tc>
              </a:tr>
              <a:tr h="328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Предварительная отборочная беседа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Включает в себя подготовку места, материалов и полного алгоритма проведения собеседования </a:t>
                      </a:r>
                    </a:p>
                  </a:txBody>
                  <a:tcPr marL="68580" marR="68580" marT="0" marB="0"/>
                </a:tc>
              </a:tr>
              <a:tr h="328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Заполнение анкеты кандидата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Заполнение шаблона, отраженного на рисунке №2</a:t>
                      </a:r>
                    </a:p>
                  </a:txBody>
                  <a:tcPr marL="68580" marR="68580" marT="0" marB="0"/>
                </a:tc>
              </a:tr>
              <a:tr h="493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Проверка рекомендаций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Обзвон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и уточнение данных о сотруднике у предыдущего работодателя. Проверка в системах СБ</a:t>
                      </a:r>
                    </a:p>
                  </a:txBody>
                  <a:tcPr marL="68580" marR="68580" marT="0" marB="0"/>
                </a:tc>
              </a:tr>
              <a:tr h="328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Отправка анкеты данных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Проверка и отправка анкеты руководителю</a:t>
                      </a:r>
                    </a:p>
                  </a:txBody>
                  <a:tcPr marL="68580" marR="68580" marT="0" marB="0"/>
                </a:tc>
              </a:tr>
              <a:tr h="493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Принятие решения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Оценка руководителем вводных данных и принятие решение о приеме или отказе кандидату</a:t>
                      </a:r>
                    </a:p>
                  </a:txBody>
                  <a:tcPr marL="68580" marR="68580" marT="0" marB="0"/>
                </a:tc>
              </a:tr>
              <a:tr h="493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Принятие предложения о приеме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Уточнение с кандидатом организационных вопросов о датах выхода и последовательности оформления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881" y="1048871"/>
            <a:ext cx="4659966" cy="506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F6228A-F222-4601-A759-6444314D577D}"/>
              </a:ext>
            </a:extLst>
          </p:cNvPr>
          <p:cNvSpPr txBox="1"/>
          <p:nvPr/>
        </p:nvSpPr>
        <p:spPr>
          <a:xfrm>
            <a:off x="0" y="6097743"/>
            <a:ext cx="5844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Рисунок 1-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Структура поиска и найма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кандидатов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Ольга\Desktop\1558422571_5-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48" y="1180049"/>
            <a:ext cx="806823" cy="64356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1266</Words>
  <Application>Microsoft Office PowerPoint</Application>
  <PresentationFormat>Произвольный</PresentationFormat>
  <Paragraphs>209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Гузовская Мария Валерьевна</dc:creator>
  <cp:lastModifiedBy>Ольга</cp:lastModifiedBy>
  <cp:revision>440</cp:revision>
  <dcterms:created xsi:type="dcterms:W3CDTF">2021-06-08T08:56:40Z</dcterms:created>
  <dcterms:modified xsi:type="dcterms:W3CDTF">2025-01-25T13:11:25Z</dcterms:modified>
</cp:coreProperties>
</file>