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charts/chart13.xml" ContentType="application/vnd.openxmlformats-officedocument.drawingml.char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10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261" r:id="rId3"/>
    <p:sldId id="266" r:id="rId4"/>
    <p:sldId id="262" r:id="rId5"/>
    <p:sldId id="263" r:id="rId6"/>
    <p:sldId id="277" r:id="rId7"/>
    <p:sldId id="272" r:id="rId8"/>
    <p:sldId id="276" r:id="rId9"/>
    <p:sldId id="269" r:id="rId10"/>
    <p:sldId id="267" r:id="rId11"/>
    <p:sldId id="271" r:id="rId12"/>
    <p:sldId id="260" r:id="rId13"/>
  </p:sldIdLst>
  <p:sldSz cx="12192000" cy="6858000"/>
  <p:notesSz cx="6858000" cy="9144000"/>
  <p:embeddedFontLst>
    <p:embeddedFont>
      <p:font typeface="Roboto" charset="0"/>
      <p:regular r:id="rId16"/>
      <p:bold r:id="rId17"/>
      <p:italic r:id="rId18"/>
      <p:boldItalic r:id="rId19"/>
    </p:embeddedFont>
    <p:embeddedFont>
      <p:font typeface="Calibri" pitchFamily="34" charset="0"/>
      <p:regular r:id="rId20"/>
      <p:bold r:id="rId21"/>
      <p:italic r:id="rId22"/>
      <p:boldItalic r:id="rId23"/>
    </p:embeddedFont>
    <p:embeddedFont>
      <p:font typeface="微软雅黑" pitchFamily="34" charset="-122"/>
      <p:regular r:id="rId24"/>
      <p:bold r:id="rId25"/>
    </p:embeddedFont>
    <p:embeddedFont>
      <p:font typeface="Montserrat" charset="-52"/>
      <p:regular r:id="rId26"/>
      <p:bold r:id="rId27"/>
      <p:italic r:id="rId28"/>
      <p:boldItalic r:id="rId2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96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BAEFD1-67F7-A36C-674F-436A7C14D47E}" v="4" dt="2020-10-22T15:22:13.1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980" autoAdjust="0"/>
    <p:restoredTop sz="94620" autoAdjust="0"/>
  </p:normalViewPr>
  <p:slideViewPr>
    <p:cSldViewPr snapToGrid="0">
      <p:cViewPr varScale="1">
        <p:scale>
          <a:sx n="83" d="100"/>
          <a:sy n="83" d="100"/>
        </p:scale>
        <p:origin x="-566" y="-77"/>
      </p:cViewPr>
      <p:guideLst>
        <p:guide orient="horz" pos="2160"/>
        <p:guide pos="9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102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presProps" Target="presProps.xml"/><Relationship Id="rId35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Дизайнер Евгения" userId="S::dizainer@mokvt.ru::f628393f-dd89-4d8c-a79b-8073d887b67e" providerId="AD" clId="Web-{5BBAEFD1-67F7-A36C-674F-436A7C14D47E}"/>
    <pc:docChg chg="addSld delSld">
      <pc:chgData name="Дизайнер Евгения" userId="S::dizainer@mokvt.ru::f628393f-dd89-4d8c-a79b-8073d887b67e" providerId="AD" clId="Web-{5BBAEFD1-67F7-A36C-674F-436A7C14D47E}" dt="2020-10-22T15:22:13.162" v="3"/>
      <pc:docMkLst>
        <pc:docMk/>
      </pc:docMkLst>
      <pc:sldChg chg="new del">
        <pc:chgData name="Дизайнер Евгения" userId="S::dizainer@mokvt.ru::f628393f-dd89-4d8c-a79b-8073d887b67e" providerId="AD" clId="Web-{5BBAEFD1-67F7-A36C-674F-436A7C14D47E}" dt="2020-10-22T15:22:06.912" v="1"/>
        <pc:sldMkLst>
          <pc:docMk/>
          <pc:sldMk cId="2701652099" sldId="262"/>
        </pc:sldMkLst>
      </pc:sldChg>
      <pc:sldChg chg="new del">
        <pc:chgData name="Дизайнер Евгения" userId="S::dizainer@mokvt.ru::f628393f-dd89-4d8c-a79b-8073d887b67e" providerId="AD" clId="Web-{5BBAEFD1-67F7-A36C-674F-436A7C14D47E}" dt="2020-10-22T15:22:13.162" v="3"/>
        <pc:sldMkLst>
          <pc:docMk/>
          <pc:sldMk cId="3947815587" sldId="262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4;&#1083;&#1100;&#1075;&#1072;\Desktop\&#1043;&#1051;&#1040;&#1042;&#1040;%201%20&#1042;&#1050;&#1056;%20&#1043;&#1056;&#1059;&#1047;&#1054;&#1055;&#1045;&#1056;&#1045;&#1042;&#1054;&#1047;&#1050;&#1048;%20&#1040;&#1042;&#1058;&#1054;&#1052;&#1054;&#1041;&#1048;&#1051;&#1068;&#1053;&#1067;&#1052;%20&#1058;&#1056;&#1040;&#1053;&#1057;&#1055;&#1054;&#1056;&#1058;&#1054;&#1052;\&#1050;&#1085;&#1080;&#1075;&#1072;1.4443xlsx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4;&#1083;&#1100;&#1075;&#1072;\Desktop\&#1050;&#1085;&#1080;&#1075;&#1072;1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4;&#1083;&#1100;&#1075;&#1072;\Desktop\&#1050;&#1085;&#1080;&#1075;&#1072;1.433333xlsx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4;&#1083;&#1100;&#1075;&#1072;\Desktop\&#1050;&#1085;&#1080;&#1075;&#1072;1.433333xlsx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4;&#1083;&#1100;&#1075;&#1072;\Desktop\&#1050;&#1085;&#1080;&#1075;&#1072;1.433333xlsx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4;&#1083;&#1100;&#1075;&#1072;\Desktop\&#1043;&#1051;&#1040;&#1042;&#1040;%201%20&#1042;&#1050;&#1056;%20&#1043;&#1056;&#1059;&#1047;&#1054;&#1055;&#1045;&#1056;&#1045;&#1042;&#1054;&#1047;&#1050;&#1048;%20&#1040;&#1042;&#1058;&#1054;&#1052;&#1054;&#1041;&#1048;&#1051;&#1068;&#1053;&#1067;&#1052;%20&#1058;&#1056;&#1040;&#1053;&#1057;&#1055;&#1054;&#1056;&#1058;&#1054;&#1052;\&#1050;&#1085;&#1080;&#1075;&#1072;1.4443xlsx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4;&#1083;&#1100;&#1075;&#1072;\Desktop\&#1043;&#1051;&#1040;&#1042;&#1040;%201%20&#1042;&#1050;&#1056;%20&#1043;&#1056;&#1059;&#1047;&#1054;&#1055;&#1045;&#1056;&#1045;&#1042;&#1054;&#1047;&#1050;&#1048;%20&#1040;&#1042;&#1058;&#1054;&#1052;&#1054;&#1041;&#1048;&#1051;&#1068;&#1053;&#1067;&#1052;%20&#1058;&#1056;&#1040;&#1053;&#1057;&#1055;&#1054;&#1056;&#1058;&#1054;&#1052;\&#1050;&#1085;&#1080;&#1075;&#1072;1.4443xlsx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4;&#1083;&#1100;&#1075;&#1072;\Desktop\&#1043;&#1051;&#1040;&#1042;&#1040;%201%20&#1042;&#1050;&#1056;%20&#1043;&#1056;&#1059;&#1047;&#1054;&#1055;&#1045;&#1056;&#1045;&#1042;&#1054;&#1047;&#1050;&#1048;%20&#1040;&#1042;&#1058;&#1054;&#1052;&#1054;&#1041;&#1048;&#1051;&#1068;&#1053;&#1067;&#1052;%20&#1058;&#1056;&#1040;&#1053;&#1057;&#1055;&#1054;&#1056;&#1058;&#1054;&#1052;\&#1050;&#1085;&#1080;&#1075;&#1072;1.4443xlsx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4;&#1083;&#1100;&#1075;&#1072;\Desktop\&#1050;&#1085;&#1080;&#1075;&#1072;1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4;&#1083;&#1100;&#1075;&#1072;\Desktop\&#1050;&#1085;&#1080;&#1075;&#1072;1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4;&#1083;&#1100;&#1075;&#1072;\Desktop\&#1050;&#1085;&#1080;&#1075;&#1072;1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4;&#1083;&#1100;&#1075;&#1072;\Desktop\&#1050;&#1085;&#1080;&#1075;&#1072;1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4;&#1083;&#1100;&#1075;&#1072;\Desktop\&#1050;&#1085;&#1080;&#1075;&#1072;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Лист2!$E$135</c:f>
              <c:strCache>
                <c:ptCount val="1"/>
                <c:pt idx="0">
                  <c:v>Грузооборот автомобильного транспорта, млрд т.км</c:v>
                </c:pt>
              </c:strCache>
            </c:strRef>
          </c:tx>
          <c:dLbls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Лист2!$F$134:$L$134</c:f>
              <c:numCache>
                <c:formatCode>General</c:formatCode>
                <c:ptCount val="7"/>
                <c:pt idx="0">
                  <c:v>2010</c:v>
                </c:pt>
                <c:pt idx="1">
                  <c:v>2015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Лист2!$F$135:$L$135</c:f>
              <c:numCache>
                <c:formatCode>General</c:formatCode>
                <c:ptCount val="7"/>
                <c:pt idx="0">
                  <c:v>199.3</c:v>
                </c:pt>
                <c:pt idx="1">
                  <c:v>247.1</c:v>
                </c:pt>
                <c:pt idx="2">
                  <c:v>271.8</c:v>
                </c:pt>
                <c:pt idx="3">
                  <c:v>296.7</c:v>
                </c:pt>
                <c:pt idx="4">
                  <c:v>313.89999999999969</c:v>
                </c:pt>
                <c:pt idx="5">
                  <c:v>362.2</c:v>
                </c:pt>
                <c:pt idx="6">
                  <c:v>385.9</c:v>
                </c:pt>
              </c:numCache>
            </c:numRef>
          </c:val>
        </c:ser>
        <c:dLbls>
          <c:showVal val="1"/>
        </c:dLbls>
        <c:shape val="box"/>
        <c:axId val="114227072"/>
        <c:axId val="114228608"/>
        <c:axId val="0"/>
      </c:bar3DChart>
      <c:catAx>
        <c:axId val="11422707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14228608"/>
        <c:crosses val="autoZero"/>
        <c:auto val="1"/>
        <c:lblAlgn val="ctr"/>
        <c:lblOffset val="100"/>
      </c:catAx>
      <c:valAx>
        <c:axId val="114228608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14227072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Лист1!$H$122</c:f>
              <c:strCache>
                <c:ptCount val="1"/>
                <c:pt idx="0">
                  <c:v>Прочие доходы, тыс. руб.</c:v>
                </c:pt>
              </c:strCache>
            </c:strRef>
          </c:tx>
          <c:dLbls>
            <c:spPr>
              <a:solidFill>
                <a:schemeClr val="lt1"/>
              </a:solidFill>
              <a:ln w="25400" cap="flat" cmpd="sng" algn="ctr">
                <a:solidFill>
                  <a:schemeClr val="accent1"/>
                </a:solidFill>
                <a:prstDash val="solid"/>
              </a:ln>
              <a:effectLst/>
            </c:spPr>
            <c:txPr>
              <a:bodyPr/>
              <a:lstStyle/>
              <a:p>
                <a:pPr>
                  <a:defRPr sz="1200">
                    <a:solidFill>
                      <a:schemeClr val="dk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Лист1!$I$121:$K$121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Лист1!$I$122:$K$122</c:f>
              <c:numCache>
                <c:formatCode>#,##0</c:formatCode>
                <c:ptCount val="3"/>
                <c:pt idx="0" formatCode="General">
                  <c:v>491</c:v>
                </c:pt>
                <c:pt idx="1">
                  <c:v>1141</c:v>
                </c:pt>
                <c:pt idx="2">
                  <c:v>2073</c:v>
                </c:pt>
              </c:numCache>
            </c:numRef>
          </c:val>
        </c:ser>
        <c:ser>
          <c:idx val="1"/>
          <c:order val="1"/>
          <c:tx>
            <c:strRef>
              <c:f>Лист1!$H$123</c:f>
              <c:strCache>
                <c:ptCount val="1"/>
                <c:pt idx="0">
                  <c:v>Прочие расходы, тыс. руб.</c:v>
                </c:pt>
              </c:strCache>
            </c:strRef>
          </c:tx>
          <c:dLbls>
            <c:spPr>
              <a:solidFill>
                <a:schemeClr val="lt1"/>
              </a:solidFill>
              <a:ln w="25400" cap="flat" cmpd="sng" algn="ctr">
                <a:solidFill>
                  <a:schemeClr val="accent2"/>
                </a:solidFill>
                <a:prstDash val="solid"/>
              </a:ln>
              <a:effectLst/>
            </c:spPr>
            <c:txPr>
              <a:bodyPr/>
              <a:lstStyle/>
              <a:p>
                <a:pPr>
                  <a:defRPr sz="1200">
                    <a:solidFill>
                      <a:schemeClr val="dk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Лист1!$I$121:$K$121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Лист1!$I$123:$K$123</c:f>
              <c:numCache>
                <c:formatCode>General</c:formatCode>
                <c:ptCount val="3"/>
                <c:pt idx="0">
                  <c:v>743</c:v>
                </c:pt>
                <c:pt idx="1">
                  <c:v>559</c:v>
                </c:pt>
                <c:pt idx="2">
                  <c:v>495</c:v>
                </c:pt>
              </c:numCache>
            </c:numRef>
          </c:val>
        </c:ser>
        <c:dLbls>
          <c:showVal val="1"/>
        </c:dLbls>
        <c:shape val="box"/>
        <c:axId val="146742272"/>
        <c:axId val="146756352"/>
        <c:axId val="0"/>
      </c:bar3DChart>
      <c:catAx>
        <c:axId val="14674227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6756352"/>
        <c:crosses val="autoZero"/>
        <c:auto val="1"/>
        <c:lblAlgn val="ctr"/>
        <c:lblOffset val="100"/>
      </c:catAx>
      <c:valAx>
        <c:axId val="146756352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6742272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Лист1!$H$12</c:f>
              <c:strCache>
                <c:ptCount val="1"/>
                <c:pt idx="0">
                  <c:v>До мероприятий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spPr>
              <a:solidFill>
                <a:schemeClr val="lt1"/>
              </a:solidFill>
              <a:ln w="25400" cap="flat" cmpd="sng" algn="ctr">
                <a:solidFill>
                  <a:schemeClr val="accent3"/>
                </a:solidFill>
                <a:prstDash val="solid"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dk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Лист1!$G$13:$G$14</c:f>
              <c:strCache>
                <c:ptCount val="2"/>
                <c:pt idx="0">
                  <c:v>Выручка, тыс. руб.</c:v>
                </c:pt>
                <c:pt idx="1">
                  <c:v>Расходы по обычной деятельности, тыс. руб.</c:v>
                </c:pt>
              </c:strCache>
            </c:strRef>
          </c:cat>
          <c:val>
            <c:numRef>
              <c:f>Лист1!$H$13:$H$14</c:f>
              <c:numCache>
                <c:formatCode>#,##0</c:formatCode>
                <c:ptCount val="2"/>
                <c:pt idx="0">
                  <c:v>74613</c:v>
                </c:pt>
                <c:pt idx="1">
                  <c:v>69657</c:v>
                </c:pt>
              </c:numCache>
            </c:numRef>
          </c:val>
        </c:ser>
        <c:ser>
          <c:idx val="1"/>
          <c:order val="1"/>
          <c:tx>
            <c:strRef>
              <c:f>Лист1!$I$12</c:f>
              <c:strCache>
                <c:ptCount val="1"/>
                <c:pt idx="0">
                  <c:v>После мероприятий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spPr>
              <a:solidFill>
                <a:schemeClr val="lt1"/>
              </a:solidFill>
              <a:ln w="25400" cap="flat" cmpd="sng" algn="ctr">
                <a:solidFill>
                  <a:schemeClr val="accent6"/>
                </a:solidFill>
                <a:prstDash val="solid"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dk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Лист1!$G$13:$G$14</c:f>
              <c:strCache>
                <c:ptCount val="2"/>
                <c:pt idx="0">
                  <c:v>Выручка, тыс. руб.</c:v>
                </c:pt>
                <c:pt idx="1">
                  <c:v>Расходы по обычной деятельности, тыс. руб.</c:v>
                </c:pt>
              </c:strCache>
            </c:strRef>
          </c:cat>
          <c:val>
            <c:numRef>
              <c:f>Лист1!$I$13:$I$14</c:f>
              <c:numCache>
                <c:formatCode>General</c:formatCode>
                <c:ptCount val="2"/>
                <c:pt idx="0">
                  <c:v>104458</c:v>
                </c:pt>
                <c:pt idx="1">
                  <c:v>91687</c:v>
                </c:pt>
              </c:numCache>
            </c:numRef>
          </c:val>
        </c:ser>
        <c:dLbls>
          <c:showVal val="1"/>
        </c:dLbls>
        <c:shape val="box"/>
        <c:axId val="146939904"/>
        <c:axId val="146941440"/>
        <c:axId val="0"/>
      </c:bar3DChart>
      <c:catAx>
        <c:axId val="146939904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6941440"/>
        <c:crosses val="autoZero"/>
        <c:auto val="1"/>
        <c:lblAlgn val="ctr"/>
        <c:lblOffset val="100"/>
      </c:catAx>
      <c:valAx>
        <c:axId val="146941440"/>
        <c:scaling>
          <c:orientation val="minMax"/>
        </c:scaling>
        <c:axPos val="l"/>
        <c:majorGridlines/>
        <c:numFmt formatCode="#,##0" sourceLinked="1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6939904"/>
        <c:crosses val="autoZero"/>
        <c:crossBetween val="between"/>
      </c:valAx>
    </c:plotArea>
    <c:legend>
      <c:legendPos val="b"/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bar"/>
        <c:grouping val="clustered"/>
        <c:ser>
          <c:idx val="0"/>
          <c:order val="0"/>
          <c:tx>
            <c:strRef>
              <c:f>Лист1!$G$30</c:f>
              <c:strCache>
                <c:ptCount val="1"/>
                <c:pt idx="0">
                  <c:v>Валовая прибыль, тыс. руб.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 w="9525" cap="flat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dLbls>
            <c:spPr>
              <a:solidFill>
                <a:schemeClr val="lt1"/>
              </a:solidFill>
              <a:ln w="25400" cap="flat" cmpd="sng" algn="ctr">
                <a:solidFill>
                  <a:schemeClr val="accent2"/>
                </a:solidFill>
                <a:prstDash val="solid"/>
              </a:ln>
              <a:effectLst/>
            </c:spPr>
            <c:txPr>
              <a:bodyPr/>
              <a:lstStyle/>
              <a:p>
                <a:pPr>
                  <a:defRPr sz="1200">
                    <a:solidFill>
                      <a:schemeClr val="dk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Лист1!$H$29:$I$29</c:f>
              <c:strCache>
                <c:ptCount val="2"/>
                <c:pt idx="0">
                  <c:v>До мероприятий</c:v>
                </c:pt>
                <c:pt idx="1">
                  <c:v>После мероприятий</c:v>
                </c:pt>
              </c:strCache>
            </c:strRef>
          </c:cat>
          <c:val>
            <c:numRef>
              <c:f>Лист1!$H$30:$I$30</c:f>
              <c:numCache>
                <c:formatCode>General</c:formatCode>
                <c:ptCount val="2"/>
                <c:pt idx="0">
                  <c:v>4959</c:v>
                </c:pt>
                <c:pt idx="1">
                  <c:v>12771</c:v>
                </c:pt>
              </c:numCache>
            </c:numRef>
          </c:val>
        </c:ser>
        <c:dLbls>
          <c:showVal val="1"/>
        </c:dLbls>
        <c:shape val="box"/>
        <c:axId val="146957824"/>
        <c:axId val="146959360"/>
        <c:axId val="0"/>
      </c:bar3DChart>
      <c:catAx>
        <c:axId val="146957824"/>
        <c:scaling>
          <c:orientation val="minMax"/>
        </c:scaling>
        <c:axPos val="l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6959360"/>
        <c:crosses val="autoZero"/>
        <c:auto val="1"/>
        <c:lblAlgn val="ctr"/>
        <c:lblOffset val="100"/>
      </c:catAx>
      <c:valAx>
        <c:axId val="146959360"/>
        <c:scaling>
          <c:orientation val="minMax"/>
        </c:scaling>
        <c:axPos val="b"/>
        <c:majorGridlines/>
        <c:numFmt formatCode="General" sourceLinked="1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6957824"/>
        <c:crosses val="autoZero"/>
        <c:crossBetween val="between"/>
      </c:valAx>
    </c:plotArea>
    <c:legend>
      <c:legendPos val="l"/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bar"/>
        <c:grouping val="clustered"/>
        <c:ser>
          <c:idx val="0"/>
          <c:order val="0"/>
          <c:tx>
            <c:strRef>
              <c:f>Лист1!$G$42</c:f>
              <c:strCache>
                <c:ptCount val="1"/>
                <c:pt idx="0">
                  <c:v>Валовая рентабельность, %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spPr>
              <a:solidFill>
                <a:schemeClr val="lt1"/>
              </a:solidFill>
              <a:ln w="25400" cap="flat" cmpd="sng" algn="ctr">
                <a:solidFill>
                  <a:schemeClr val="accent1"/>
                </a:solidFill>
                <a:prstDash val="solid"/>
              </a:ln>
              <a:effectLst/>
            </c:spPr>
            <c:txPr>
              <a:bodyPr/>
              <a:lstStyle/>
              <a:p>
                <a:pPr>
                  <a:defRPr sz="1200">
                    <a:solidFill>
                      <a:schemeClr val="dk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Лист1!$H$41:$I$41</c:f>
              <c:strCache>
                <c:ptCount val="2"/>
                <c:pt idx="0">
                  <c:v>До мероприятий</c:v>
                </c:pt>
                <c:pt idx="1">
                  <c:v>После мероприятий</c:v>
                </c:pt>
              </c:strCache>
            </c:strRef>
          </c:cat>
          <c:val>
            <c:numRef>
              <c:f>Лист1!$H$42:$I$42</c:f>
              <c:numCache>
                <c:formatCode>General</c:formatCode>
                <c:ptCount val="2"/>
                <c:pt idx="0">
                  <c:v>6.64</c:v>
                </c:pt>
                <c:pt idx="1">
                  <c:v>12.219999999999999</c:v>
                </c:pt>
              </c:numCache>
            </c:numRef>
          </c:val>
        </c:ser>
        <c:dLbls>
          <c:showVal val="1"/>
        </c:dLbls>
        <c:shape val="box"/>
        <c:axId val="146996224"/>
        <c:axId val="146998016"/>
        <c:axId val="0"/>
      </c:bar3DChart>
      <c:catAx>
        <c:axId val="146996224"/>
        <c:scaling>
          <c:orientation val="minMax"/>
        </c:scaling>
        <c:axPos val="l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6998016"/>
        <c:crosses val="autoZero"/>
        <c:auto val="1"/>
        <c:lblAlgn val="ctr"/>
        <c:lblOffset val="100"/>
      </c:catAx>
      <c:valAx>
        <c:axId val="146998016"/>
        <c:scaling>
          <c:orientation val="minMax"/>
        </c:scaling>
        <c:axPos val="b"/>
        <c:majorGridlines/>
        <c:numFmt formatCode="General" sourceLinked="1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6996224"/>
        <c:crosses val="autoZero"/>
        <c:crossBetween val="between"/>
      </c:valAx>
    </c:plotArea>
    <c:legend>
      <c:legendPos val="r"/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  <c:txPr>
        <a:bodyPr/>
        <a:lstStyle/>
        <a:p>
          <a:pPr>
            <a:defRPr sz="1200" b="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0.10284850610587813"/>
          <c:y val="0.22050356809351973"/>
          <c:w val="0.81582224752570875"/>
          <c:h val="0.67026665590666457"/>
        </c:manualLayout>
      </c:layout>
      <c:pie3DChart>
        <c:varyColors val="1"/>
        <c:ser>
          <c:idx val="0"/>
          <c:order val="0"/>
          <c:tx>
            <c:strRef>
              <c:f>Лист2!$S$15</c:f>
              <c:strCache>
                <c:ptCount val="1"/>
                <c:pt idx="0">
                  <c:v>2024г.,%</c:v>
                </c:pt>
              </c:strCache>
            </c:strRef>
          </c:tx>
          <c:explosion val="25"/>
          <c:dPt>
            <c:idx val="0"/>
            <c:spPr>
              <a:solidFill>
                <a:srgbClr val="FFC000"/>
              </a:solidFill>
            </c:spPr>
          </c:dPt>
          <c:dLbls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CatName val="1"/>
            <c:showLeaderLines val="1"/>
          </c:dLbls>
          <c:cat>
            <c:strRef>
              <c:f>Лист2!$R$16:$R$21</c:f>
              <c:strCache>
                <c:ptCount val="6"/>
                <c:pt idx="0">
                  <c:v>Перевезено грузов автомобильным транспортом</c:v>
                </c:pt>
                <c:pt idx="1">
                  <c:v>Перевезено грузов железнодорожным транспортом</c:v>
                </c:pt>
                <c:pt idx="2">
                  <c:v>Перевезено грузов трубопроводным транспортом</c:v>
                </c:pt>
                <c:pt idx="3">
                  <c:v>Перевезено грузов морским транспортом</c:v>
                </c:pt>
                <c:pt idx="4">
                  <c:v>Перевезено грузов внутренним водным транспортом</c:v>
                </c:pt>
                <c:pt idx="5">
                  <c:v>Перевезено грузов воздушным транспортом</c:v>
                </c:pt>
              </c:strCache>
            </c:strRef>
          </c:cat>
          <c:val>
            <c:numRef>
              <c:f>Лист2!$S$16:$S$21</c:f>
              <c:numCache>
                <c:formatCode>General</c:formatCode>
                <c:ptCount val="6"/>
                <c:pt idx="0" formatCode="#,##0.00">
                  <c:v>74.459999999999994</c:v>
                </c:pt>
                <c:pt idx="1">
                  <c:v>12.65</c:v>
                </c:pt>
                <c:pt idx="2">
                  <c:v>10.63</c:v>
                </c:pt>
                <c:pt idx="3">
                  <c:v>0.35000000000000031</c:v>
                </c:pt>
                <c:pt idx="4">
                  <c:v>1.1299999999999959</c:v>
                </c:pt>
                <c:pt idx="5">
                  <c:v>5.0000000000000114E-3</c:v>
                </c:pt>
              </c:numCache>
            </c:numRef>
          </c:val>
        </c:ser>
        <c:dLbls>
          <c:showVal val="1"/>
        </c:dLbls>
      </c:pie3DChart>
    </c:plotArea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Лист2!$F$9</c:f>
              <c:strCache>
                <c:ptCount val="1"/>
                <c:pt idx="0">
                  <c:v>Перевезено грузов автомобильным транспортом, млн т</c:v>
                </c:pt>
              </c:strCache>
            </c:strRef>
          </c:tx>
          <c:dLbls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Лист2!$G$8:$M$8</c:f>
              <c:numCache>
                <c:formatCode>General</c:formatCode>
                <c:ptCount val="7"/>
                <c:pt idx="0">
                  <c:v>2010</c:v>
                </c:pt>
                <c:pt idx="1">
                  <c:v>2015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Лист2!$G$9:$M$9</c:f>
              <c:numCache>
                <c:formatCode>#,##0.00</c:formatCode>
                <c:ptCount val="7"/>
                <c:pt idx="0">
                  <c:v>5236.4000000000005</c:v>
                </c:pt>
                <c:pt idx="1">
                  <c:v>5356.7</c:v>
                </c:pt>
                <c:pt idx="2">
                  <c:v>5404.7</c:v>
                </c:pt>
                <c:pt idx="3">
                  <c:v>5581.7</c:v>
                </c:pt>
                <c:pt idx="4">
                  <c:v>6210.6</c:v>
                </c:pt>
                <c:pt idx="5">
                  <c:v>6491.2</c:v>
                </c:pt>
                <c:pt idx="6">
                  <c:v>7000</c:v>
                </c:pt>
              </c:numCache>
            </c:numRef>
          </c:val>
        </c:ser>
        <c:dLbls>
          <c:showVal val="1"/>
        </c:dLbls>
        <c:shape val="box"/>
        <c:axId val="120784768"/>
        <c:axId val="120786304"/>
        <c:axId val="0"/>
      </c:bar3DChart>
      <c:catAx>
        <c:axId val="12078476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0786304"/>
        <c:crosses val="autoZero"/>
        <c:auto val="1"/>
        <c:lblAlgn val="ctr"/>
        <c:lblOffset val="100"/>
      </c:catAx>
      <c:valAx>
        <c:axId val="120786304"/>
        <c:scaling>
          <c:orientation val="minMax"/>
        </c:scaling>
        <c:axPos val="l"/>
        <c:majorGridlines/>
        <c:numFmt formatCode="#,##0.00" sourceLinked="1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0784768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Лист2!$F$76</c:f>
              <c:strCache>
                <c:ptCount val="1"/>
                <c:pt idx="0">
                  <c:v>Грузооборот всеми видами транспорта, млрд. т. км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Лист2!$G$75:$M$75</c:f>
              <c:numCache>
                <c:formatCode>General</c:formatCode>
                <c:ptCount val="7"/>
                <c:pt idx="0">
                  <c:v>2010</c:v>
                </c:pt>
                <c:pt idx="1">
                  <c:v>2015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Лист2!$G$76:$M$76</c:f>
              <c:numCache>
                <c:formatCode>#,##0</c:formatCode>
                <c:ptCount val="7"/>
                <c:pt idx="0">
                  <c:v>4752</c:v>
                </c:pt>
                <c:pt idx="1">
                  <c:v>5108</c:v>
                </c:pt>
                <c:pt idx="2">
                  <c:v>5401</c:v>
                </c:pt>
                <c:pt idx="3">
                  <c:v>5713</c:v>
                </c:pt>
                <c:pt idx="4">
                  <c:v>5582</c:v>
                </c:pt>
                <c:pt idx="5">
                  <c:v>5551</c:v>
                </c:pt>
                <c:pt idx="6" formatCode="#,##0.00">
                  <c:v>5573.7</c:v>
                </c:pt>
              </c:numCache>
            </c:numRef>
          </c:val>
        </c:ser>
        <c:dLbls>
          <c:showVal val="1"/>
        </c:dLbls>
        <c:shape val="box"/>
        <c:axId val="120823168"/>
        <c:axId val="120829056"/>
        <c:axId val="0"/>
      </c:bar3DChart>
      <c:catAx>
        <c:axId val="12082316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0829056"/>
        <c:crosses val="autoZero"/>
        <c:auto val="1"/>
        <c:lblAlgn val="ctr"/>
        <c:lblOffset val="100"/>
      </c:catAx>
      <c:valAx>
        <c:axId val="120829056"/>
        <c:scaling>
          <c:orientation val="minMax"/>
        </c:scaling>
        <c:axPos val="l"/>
        <c:majorGridlines/>
        <c:numFmt formatCode="#,##0" sourceLinked="1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0823168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Лист1!$G$15</c:f>
              <c:strCache>
                <c:ptCount val="1"/>
                <c:pt idx="0">
                  <c:v>Капитал, тыс. руб.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dLbls>
            <c:spPr>
              <a:solidFill>
                <a:schemeClr val="lt1"/>
              </a:solidFill>
              <a:ln w="25400" cap="flat" cmpd="sng" algn="ctr">
                <a:solidFill>
                  <a:schemeClr val="accent1"/>
                </a:solidFill>
                <a:prstDash val="solid"/>
              </a:ln>
              <a:effectLst/>
            </c:spPr>
            <c:txPr>
              <a:bodyPr/>
              <a:lstStyle/>
              <a:p>
                <a:pPr>
                  <a:defRPr sz="1200">
                    <a:solidFill>
                      <a:schemeClr val="dk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Лист1!$H$14:$J$14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Лист1!$H$15:$J$15</c:f>
              <c:numCache>
                <c:formatCode>#,##0</c:formatCode>
                <c:ptCount val="3"/>
                <c:pt idx="0">
                  <c:v>40057</c:v>
                </c:pt>
                <c:pt idx="1">
                  <c:v>58965</c:v>
                </c:pt>
                <c:pt idx="2">
                  <c:v>202927</c:v>
                </c:pt>
              </c:numCache>
            </c:numRef>
          </c:val>
        </c:ser>
        <c:dLbls>
          <c:showVal val="1"/>
        </c:dLbls>
        <c:shape val="box"/>
        <c:axId val="121259904"/>
        <c:axId val="121261440"/>
        <c:axId val="0"/>
      </c:bar3DChart>
      <c:catAx>
        <c:axId val="12125990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1261440"/>
        <c:crosses val="autoZero"/>
        <c:auto val="1"/>
        <c:lblAlgn val="ctr"/>
        <c:lblOffset val="100"/>
      </c:catAx>
      <c:valAx>
        <c:axId val="121261440"/>
        <c:scaling>
          <c:orientation val="minMax"/>
        </c:scaling>
        <c:axPos val="l"/>
        <c:majorGridlines/>
        <c:numFmt formatCode="#,##0" sourceLinked="1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1259904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  <c:txPr>
        <a:bodyPr/>
        <a:lstStyle/>
        <a:p>
          <a:pPr>
            <a:defRPr sz="1200" b="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Лист1!$H$66</c:f>
              <c:strCache>
                <c:ptCount val="1"/>
                <c:pt idx="0">
                  <c:v>2024г.</c:v>
                </c:pt>
              </c:strCache>
            </c:strRef>
          </c:tx>
          <c:explosion val="25"/>
          <c:dLbls>
            <c:txPr>
              <a:bodyPr/>
              <a:lstStyle/>
              <a:p>
                <a:pPr>
                  <a:defRPr sz="12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CatName val="1"/>
            <c:showLeaderLines val="1"/>
          </c:dLbls>
          <c:cat>
            <c:strRef>
              <c:f>Лист1!$G$67:$G$68</c:f>
              <c:strCache>
                <c:ptCount val="2"/>
                <c:pt idx="0">
                  <c:v>Капитал и резервы, %</c:v>
                </c:pt>
                <c:pt idx="1">
                  <c:v>Кредиторская задолженность, %</c:v>
                </c:pt>
              </c:strCache>
            </c:strRef>
          </c:cat>
          <c:val>
            <c:numRef>
              <c:f>Лист1!$H$67:$H$68</c:f>
              <c:numCache>
                <c:formatCode>General</c:formatCode>
                <c:ptCount val="2"/>
                <c:pt idx="0">
                  <c:v>20.190000000000001</c:v>
                </c:pt>
                <c:pt idx="1">
                  <c:v>79.8</c:v>
                </c:pt>
              </c:numCache>
            </c:numRef>
          </c:val>
        </c:ser>
        <c:dLbls>
          <c:showVal val="1"/>
        </c:dLbls>
      </c:pie3DChart>
    </c:plotArea>
    <c:plotVisOnly val="1"/>
  </c:chart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Лист1!$H$108</c:f>
              <c:strCache>
                <c:ptCount val="1"/>
                <c:pt idx="0">
                  <c:v>Выручка, тыс. руб.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spPr>
              <a:solidFill>
                <a:schemeClr val="lt1"/>
              </a:solidFill>
              <a:ln w="25400" cap="flat" cmpd="sng" algn="ctr">
                <a:solidFill>
                  <a:schemeClr val="accent6"/>
                </a:solidFill>
                <a:prstDash val="solid"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dk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Лист1!$I$107:$K$107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Лист1!$I$108:$K$108</c:f>
              <c:numCache>
                <c:formatCode>#,##0</c:formatCode>
                <c:ptCount val="3"/>
                <c:pt idx="0">
                  <c:v>59259</c:v>
                </c:pt>
                <c:pt idx="1">
                  <c:v>85871</c:v>
                </c:pt>
                <c:pt idx="2">
                  <c:v>74613</c:v>
                </c:pt>
              </c:numCache>
            </c:numRef>
          </c:val>
        </c:ser>
        <c:ser>
          <c:idx val="1"/>
          <c:order val="1"/>
          <c:tx>
            <c:strRef>
              <c:f>Лист1!$H$109</c:f>
              <c:strCache>
                <c:ptCount val="1"/>
                <c:pt idx="0">
                  <c:v>Расходы по обычной деятельности, тыс. руб.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2"/>
              <c:layout>
                <c:manualLayout>
                  <c:x val="3.0555555555555582E-2"/>
                  <c:y val="4.6296296296296511E-3"/>
                </c:manualLayout>
              </c:layout>
              <c:showVal val="1"/>
            </c:dLbl>
            <c:spPr>
              <a:solidFill>
                <a:schemeClr val="lt1"/>
              </a:solidFill>
              <a:ln w="25400" cap="flat" cmpd="sng" algn="ctr">
                <a:solidFill>
                  <a:schemeClr val="accent3"/>
                </a:solidFill>
                <a:prstDash val="solid"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dk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Лист1!$I$107:$K$107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Лист1!$I$109:$K$109</c:f>
              <c:numCache>
                <c:formatCode>#,##0</c:formatCode>
                <c:ptCount val="3"/>
                <c:pt idx="0">
                  <c:v>49529</c:v>
                </c:pt>
                <c:pt idx="1">
                  <c:v>61554</c:v>
                </c:pt>
                <c:pt idx="2">
                  <c:v>69657</c:v>
                </c:pt>
              </c:numCache>
            </c:numRef>
          </c:val>
        </c:ser>
        <c:dLbls>
          <c:showVal val="1"/>
        </c:dLbls>
        <c:shape val="box"/>
        <c:axId val="121182848"/>
        <c:axId val="121201024"/>
        <c:axId val="0"/>
      </c:bar3DChart>
      <c:catAx>
        <c:axId val="12118284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1201024"/>
        <c:crosses val="autoZero"/>
        <c:auto val="1"/>
        <c:lblAlgn val="ctr"/>
        <c:lblOffset val="100"/>
      </c:catAx>
      <c:valAx>
        <c:axId val="121201024"/>
        <c:scaling>
          <c:orientation val="minMax"/>
        </c:scaling>
        <c:axPos val="l"/>
        <c:majorGridlines/>
        <c:numFmt formatCode="#,##0" sourceLinked="1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1182848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Лист1!$H$141</c:f>
              <c:strCache>
                <c:ptCount val="1"/>
                <c:pt idx="0">
                  <c:v>Валовая прибыль, тыс. руб.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51000"/>
                    <a:satMod val="13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spPr>
              <a:solidFill>
                <a:schemeClr val="lt1"/>
              </a:solidFill>
              <a:ln w="25400" cap="flat" cmpd="sng" algn="ctr">
                <a:solidFill>
                  <a:schemeClr val="accent5"/>
                </a:solidFill>
                <a:prstDash val="solid"/>
              </a:ln>
              <a:effectLst/>
            </c:spPr>
            <c:txPr>
              <a:bodyPr/>
              <a:lstStyle/>
              <a:p>
                <a:pPr>
                  <a:defRPr sz="1200">
                    <a:solidFill>
                      <a:schemeClr val="dk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Лист1!$I$140:$K$140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Лист1!$I$141:$K$141</c:f>
              <c:numCache>
                <c:formatCode>General</c:formatCode>
                <c:ptCount val="3"/>
                <c:pt idx="0">
                  <c:v>9730</c:v>
                </c:pt>
                <c:pt idx="1">
                  <c:v>24317</c:v>
                </c:pt>
                <c:pt idx="2">
                  <c:v>4959</c:v>
                </c:pt>
              </c:numCache>
            </c:numRef>
          </c:val>
        </c:ser>
        <c:ser>
          <c:idx val="1"/>
          <c:order val="1"/>
          <c:tx>
            <c:strRef>
              <c:f>Лист1!$H$142</c:f>
              <c:strCache>
                <c:ptCount val="1"/>
                <c:pt idx="0">
                  <c:v>Чистая прибыль, тыс. руб.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2"/>
              <c:layout>
                <c:manualLayout>
                  <c:x val="2.1958717610891597E-2"/>
                  <c:y val="0"/>
                </c:manualLayout>
              </c:layout>
              <c:showVal val="1"/>
            </c:dLbl>
            <c:spPr>
              <a:solidFill>
                <a:schemeClr val="lt1"/>
              </a:solidFill>
              <a:ln w="25400" cap="flat" cmpd="sng" algn="ctr">
                <a:solidFill>
                  <a:schemeClr val="accent3"/>
                </a:solidFill>
                <a:prstDash val="solid"/>
              </a:ln>
              <a:effectLst/>
            </c:spPr>
            <c:txPr>
              <a:bodyPr/>
              <a:lstStyle/>
              <a:p>
                <a:pPr>
                  <a:defRPr sz="1200">
                    <a:solidFill>
                      <a:schemeClr val="dk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Лист1!$I$140:$K$140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Лист1!$I$142:$K$142</c:f>
              <c:numCache>
                <c:formatCode>#,##0</c:formatCode>
                <c:ptCount val="3"/>
                <c:pt idx="0">
                  <c:v>7470</c:v>
                </c:pt>
                <c:pt idx="1">
                  <c:v>21356</c:v>
                </c:pt>
                <c:pt idx="2">
                  <c:v>4240</c:v>
                </c:pt>
              </c:numCache>
            </c:numRef>
          </c:val>
        </c:ser>
        <c:dLbls>
          <c:showVal val="1"/>
        </c:dLbls>
        <c:shape val="box"/>
        <c:axId val="121222656"/>
        <c:axId val="121224192"/>
        <c:axId val="0"/>
      </c:bar3DChart>
      <c:catAx>
        <c:axId val="12122265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1224192"/>
        <c:crosses val="autoZero"/>
        <c:auto val="1"/>
        <c:lblAlgn val="ctr"/>
        <c:lblOffset val="100"/>
      </c:catAx>
      <c:valAx>
        <c:axId val="121224192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1222656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Лист1!$H$157</c:f>
              <c:strCache>
                <c:ptCount val="1"/>
                <c:pt idx="0">
                  <c:v>Валовая рентабельность, %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spPr>
              <a:solidFill>
                <a:schemeClr val="lt1"/>
              </a:solidFill>
              <a:ln w="25400" cap="flat" cmpd="sng" algn="ctr">
                <a:solidFill>
                  <a:schemeClr val="accent6"/>
                </a:solidFill>
                <a:prstDash val="solid"/>
              </a:ln>
              <a:effectLst/>
            </c:spPr>
            <c:txPr>
              <a:bodyPr/>
              <a:lstStyle/>
              <a:p>
                <a:pPr>
                  <a:defRPr sz="1200">
                    <a:solidFill>
                      <a:schemeClr val="dk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Лист1!$I$156:$K$156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Лист1!$I$157:$K$157</c:f>
              <c:numCache>
                <c:formatCode>General</c:formatCode>
                <c:ptCount val="3"/>
                <c:pt idx="0">
                  <c:v>16.420000000000002</c:v>
                </c:pt>
                <c:pt idx="1">
                  <c:v>28.310000000000031</c:v>
                </c:pt>
                <c:pt idx="2">
                  <c:v>6.64</c:v>
                </c:pt>
              </c:numCache>
            </c:numRef>
          </c:val>
        </c:ser>
        <c:ser>
          <c:idx val="1"/>
          <c:order val="1"/>
          <c:tx>
            <c:strRef>
              <c:f>Лист1!$H$158</c:f>
              <c:strCache>
                <c:ptCount val="1"/>
                <c:pt idx="0">
                  <c:v>Чистая рентабельность, %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spPr>
              <a:solidFill>
                <a:schemeClr val="lt1"/>
              </a:solidFill>
              <a:ln w="25400" cap="flat" cmpd="sng" algn="ctr">
                <a:solidFill>
                  <a:schemeClr val="accent2"/>
                </a:solidFill>
                <a:prstDash val="solid"/>
              </a:ln>
              <a:effectLst/>
            </c:spPr>
            <c:txPr>
              <a:bodyPr/>
              <a:lstStyle/>
              <a:p>
                <a:pPr>
                  <a:defRPr sz="1200">
                    <a:solidFill>
                      <a:schemeClr val="dk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Лист1!$I$156:$K$156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Лист1!$I$158:$K$158</c:f>
              <c:numCache>
                <c:formatCode>General</c:formatCode>
                <c:ptCount val="3"/>
                <c:pt idx="0">
                  <c:v>12.6</c:v>
                </c:pt>
                <c:pt idx="1">
                  <c:v>24.86</c:v>
                </c:pt>
                <c:pt idx="2">
                  <c:v>5.68</c:v>
                </c:pt>
              </c:numCache>
            </c:numRef>
          </c:val>
        </c:ser>
        <c:dLbls>
          <c:showVal val="1"/>
        </c:dLbls>
        <c:shape val="box"/>
        <c:axId val="114856320"/>
        <c:axId val="114857856"/>
        <c:axId val="0"/>
      </c:bar3DChart>
      <c:catAx>
        <c:axId val="11485632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14857856"/>
        <c:crosses val="autoZero"/>
        <c:auto val="1"/>
        <c:lblAlgn val="ctr"/>
        <c:lblOffset val="100"/>
      </c:catAx>
      <c:valAx>
        <c:axId val="114857856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14856320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15BB0D8B-2A87-41A8-B438-7DC086BFE5B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4015B2BA-E5DC-42BA-AF1E-622249C161D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79F5FB-8695-4603-AF9E-0C036FB6D821}" type="datetimeFigureOut">
              <a:rPr lang="ru-RU" smtClean="0"/>
              <a:pPr/>
              <a:t>21.08.2025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A2735E9E-3126-49FA-A61C-8DB1D87F6A1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E9A969E2-94A9-47D4-AE01-A2BE6C553D4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605097-AC58-4F9C-A642-D6618C45F2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970743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2A9BBC-239C-4C91-BF4A-77BA8C776708}" type="datetimeFigureOut">
              <a:rPr lang="ru-RU" smtClean="0"/>
              <a:pPr/>
              <a:t>21.08.2025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D2B994-C388-4DEA-B72D-FE97E0D158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84363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2B994-C388-4DEA-B72D-FE97E0D1589E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69284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A72937D4-052D-4D25-A710-5850F279B5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086" y="422602"/>
            <a:ext cx="3396863" cy="127801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67D3091-0433-42A0-B943-218D5E81CC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56986"/>
            <a:ext cx="9144000" cy="1963173"/>
          </a:xfrm>
        </p:spPr>
        <p:txBody>
          <a:bodyPr anchor="b"/>
          <a:lstStyle>
            <a:lvl1pPr algn="l">
              <a:lnSpc>
                <a:spcPct val="80000"/>
              </a:lnSpc>
              <a:defRPr sz="5400"/>
            </a:lvl1pPr>
          </a:lstStyle>
          <a:p>
            <a:r>
              <a:rPr lang="ru-RU" dirty="0"/>
              <a:t>Титульный лист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785D1AD8-B377-4E8E-9402-29B10F3DD1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12235"/>
            <a:ext cx="9144000" cy="1655762"/>
          </a:xfrm>
        </p:spPr>
        <p:txBody>
          <a:bodyPr/>
          <a:lstStyle>
            <a:lvl1pPr marL="0" indent="0" algn="l">
              <a:lnSpc>
                <a:spcPct val="800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880515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DB0834A-8637-4F3C-8E6F-502E5D961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63210C-0B94-40A2-8117-F7684CB4B66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29FC72B0-7918-4860-BAF8-24FA2CA700B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555051"/>
            <a:ext cx="9144000" cy="1963173"/>
          </a:xfrm>
        </p:spPr>
        <p:txBody>
          <a:bodyPr anchor="b"/>
          <a:lstStyle>
            <a:lvl1pPr algn="l">
              <a:lnSpc>
                <a:spcPct val="80000"/>
              </a:lnSpc>
              <a:defRPr sz="5400"/>
            </a:lvl1pPr>
          </a:lstStyle>
          <a:p>
            <a:r>
              <a:rPr lang="ru-RU" dirty="0"/>
              <a:t>Название подраздела</a:t>
            </a:r>
          </a:p>
        </p:txBody>
      </p:sp>
      <p:sp>
        <p:nvSpPr>
          <p:cNvPr id="9" name="Подзаголовок 2">
            <a:extLst>
              <a:ext uri="{FF2B5EF4-FFF2-40B4-BE49-F238E27FC236}">
                <a16:creationId xmlns="" xmlns:a16="http://schemas.microsoft.com/office/drawing/2014/main" id="{6A2326BB-E359-4157-B327-EBE4765033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10300"/>
            <a:ext cx="9144000" cy="1655762"/>
          </a:xfrm>
        </p:spPr>
        <p:txBody>
          <a:bodyPr/>
          <a:lstStyle>
            <a:lvl1pPr marL="0" indent="0" algn="l">
              <a:lnSpc>
                <a:spcPct val="800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sp>
        <p:nvSpPr>
          <p:cNvPr id="15" name="Дата 14">
            <a:extLst>
              <a:ext uri="{FF2B5EF4-FFF2-40B4-BE49-F238E27FC236}">
                <a16:creationId xmlns="" xmlns:a16="http://schemas.microsoft.com/office/drawing/2014/main" id="{09995F97-FAC9-41F8-9502-950C0592E480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FB4DFD2A-D0B1-449C-B1B9-F12B6614896B}" type="datetime1">
              <a:rPr lang="ru-RU" smtClean="0"/>
              <a:pPr/>
              <a:t>21.08.2025</a:t>
            </a:fld>
            <a:endParaRPr lang="ru-RU"/>
          </a:p>
        </p:txBody>
      </p:sp>
      <p:sp>
        <p:nvSpPr>
          <p:cNvPr id="16" name="Нижний колонтитул 15">
            <a:extLst>
              <a:ext uri="{FF2B5EF4-FFF2-40B4-BE49-F238E27FC236}">
                <a16:creationId xmlns="" xmlns:a16="http://schemas.microsoft.com/office/drawing/2014/main" id="{139737C3-E3A4-49C7-9B44-4341D43C526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14780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 под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7F80FF3-5B4C-41BF-AAEB-C84133A249C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555750"/>
            <a:ext cx="10514012" cy="1097015"/>
          </a:xfrm>
        </p:spPr>
        <p:txBody>
          <a:bodyPr anchor="b"/>
          <a:lstStyle>
            <a:lvl1pPr marL="0" indent="0">
              <a:buNone/>
              <a:defRPr sz="28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86E27FBE-7A25-4DC3-ABF2-89724CC239F7}"/>
              </a:ext>
            </a:extLst>
          </p:cNvPr>
          <p:cNvSpPr/>
          <p:nvPr userDrawn="1"/>
        </p:nvSpPr>
        <p:spPr>
          <a:xfrm>
            <a:off x="0" y="0"/>
            <a:ext cx="12192000" cy="10254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C9F6764F-5EEA-4109-9802-AB55CA87A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9066376" cy="1025494"/>
          </a:xfrm>
          <a:noFill/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3475F3AB-D7C7-49C3-901C-6D4C49DF58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428" y="-1"/>
            <a:ext cx="951378" cy="1025495"/>
          </a:xfrm>
          <a:prstGeom prst="rect">
            <a:avLst/>
          </a:prstGeom>
        </p:spPr>
      </p:pic>
      <p:sp>
        <p:nvSpPr>
          <p:cNvPr id="16" name="Рисунок 16">
            <a:extLst>
              <a:ext uri="{FF2B5EF4-FFF2-40B4-BE49-F238E27FC236}">
                <a16:creationId xmlns="" xmlns:a16="http://schemas.microsoft.com/office/drawing/2014/main" id="{89530339-3EC3-4B4A-B5E2-3186E7CC9E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1738" y="2794474"/>
            <a:ext cx="5072062" cy="2939754"/>
          </a:xfrm>
        </p:spPr>
        <p:txBody>
          <a:bodyPr/>
          <a:lstStyle/>
          <a:p>
            <a:endParaRPr lang="ru-RU"/>
          </a:p>
        </p:txBody>
      </p:sp>
      <p:sp>
        <p:nvSpPr>
          <p:cNvPr id="17" name="Номер слайда 16">
            <a:extLst>
              <a:ext uri="{FF2B5EF4-FFF2-40B4-BE49-F238E27FC236}">
                <a16:creationId xmlns="" xmlns:a16="http://schemas.microsoft.com/office/drawing/2014/main" id="{563A4F03-53A9-4BE1-BF8B-4F0159EB2ED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AE786A0-47A0-48B3-8B15-CB0CD8CA3ED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9" name="Дата 18">
            <a:extLst>
              <a:ext uri="{FF2B5EF4-FFF2-40B4-BE49-F238E27FC236}">
                <a16:creationId xmlns="" xmlns:a16="http://schemas.microsoft.com/office/drawing/2014/main" id="{681B9011-F61F-42C3-8C25-37A322DEDF33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58955302-373B-460C-A0E7-0E44E9339A63}" type="datetime1">
              <a:rPr lang="ru-RU" smtClean="0"/>
              <a:pPr/>
              <a:t>21.08.2025</a:t>
            </a:fld>
            <a:endParaRPr lang="ru-RU"/>
          </a:p>
        </p:txBody>
      </p:sp>
      <p:sp>
        <p:nvSpPr>
          <p:cNvPr id="20" name="Нижний колонтитул 19">
            <a:extLst>
              <a:ext uri="{FF2B5EF4-FFF2-40B4-BE49-F238E27FC236}">
                <a16:creationId xmlns="" xmlns:a16="http://schemas.microsoft.com/office/drawing/2014/main" id="{E56FB358-8CC8-4A0C-A369-6D1338F0D77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Текст 14">
            <a:extLst>
              <a:ext uri="{FF2B5EF4-FFF2-40B4-BE49-F238E27FC236}">
                <a16:creationId xmlns="" xmlns:a16="http://schemas.microsoft.com/office/drawing/2014/main" id="{38113084-EF95-4D47-8FD6-AFCE8A4BF4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794472"/>
            <a:ext cx="5257800" cy="2939755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1657554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и рисун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875BB663-DBAF-4A8E-BB1B-65F1ABB7D790}"/>
              </a:ext>
            </a:extLst>
          </p:cNvPr>
          <p:cNvSpPr/>
          <p:nvPr userDrawn="1"/>
        </p:nvSpPr>
        <p:spPr>
          <a:xfrm>
            <a:off x="0" y="0"/>
            <a:ext cx="12192000" cy="10254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9B7D660-D211-4442-8746-29F0A7100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9066376" cy="1025494"/>
          </a:xfrm>
          <a:noFill/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81059042-CD20-4017-9B64-76C716A896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428" y="-1"/>
            <a:ext cx="951378" cy="1025495"/>
          </a:xfrm>
          <a:prstGeom prst="rect">
            <a:avLst/>
          </a:prstGeom>
        </p:spPr>
      </p:pic>
      <p:sp>
        <p:nvSpPr>
          <p:cNvPr id="15" name="Текст 14">
            <a:extLst>
              <a:ext uri="{FF2B5EF4-FFF2-40B4-BE49-F238E27FC236}">
                <a16:creationId xmlns="" xmlns:a16="http://schemas.microsoft.com/office/drawing/2014/main" id="{3C4FA990-0FE8-45A1-ADD0-D0CA08E828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555750"/>
            <a:ext cx="5257800" cy="4178478"/>
          </a:xfrm>
        </p:spPr>
        <p:txBody>
          <a:bodyPr/>
          <a:lstStyle>
            <a:lvl1pPr algn="l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Рисунок 16">
            <a:extLst>
              <a:ext uri="{FF2B5EF4-FFF2-40B4-BE49-F238E27FC236}">
                <a16:creationId xmlns="" xmlns:a16="http://schemas.microsoft.com/office/drawing/2014/main" id="{59FB2ADC-B0DA-42BC-B587-1980AB71C2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1738" y="1555750"/>
            <a:ext cx="5072062" cy="417847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4" name="Номер слайда 23">
            <a:extLst>
              <a:ext uri="{FF2B5EF4-FFF2-40B4-BE49-F238E27FC236}">
                <a16:creationId xmlns="" xmlns:a16="http://schemas.microsoft.com/office/drawing/2014/main" id="{85578824-F1D9-4977-B239-1214072DC3A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AE786A0-47A0-48B3-8B15-CB0CD8CA3ED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7" name="Дата 26">
            <a:extLst>
              <a:ext uri="{FF2B5EF4-FFF2-40B4-BE49-F238E27FC236}">
                <a16:creationId xmlns="" xmlns:a16="http://schemas.microsoft.com/office/drawing/2014/main" id="{D6BCA5DE-4DE8-40EF-A998-BA363F449E8B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1A99E292-DEFE-46D8-8248-F22950BD39DD}" type="datetime1">
              <a:rPr lang="ru-RU" smtClean="0"/>
              <a:pPr/>
              <a:t>21.08.2025</a:t>
            </a:fld>
            <a:endParaRPr lang="ru-RU"/>
          </a:p>
        </p:txBody>
      </p:sp>
      <p:sp>
        <p:nvSpPr>
          <p:cNvPr id="28" name="Нижний колонтитул 27">
            <a:extLst>
              <a:ext uri="{FF2B5EF4-FFF2-40B4-BE49-F238E27FC236}">
                <a16:creationId xmlns="" xmlns:a16="http://schemas.microsoft.com/office/drawing/2014/main" id="{80DB0BFF-11A3-4765-A77F-812FF1993D0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09689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4288334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18689F6-83C0-4BBE-854D-276B211DE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3745713-57A7-461F-B4BC-32C3F2D4A9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7A43E2E0-4405-42DE-BFFF-64C81EDECC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E786A0-47A0-48B3-8B15-CB0CD8CA3ED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Дата 9">
            <a:extLst>
              <a:ext uri="{FF2B5EF4-FFF2-40B4-BE49-F238E27FC236}">
                <a16:creationId xmlns="" xmlns:a16="http://schemas.microsoft.com/office/drawing/2014/main" id="{9987D32F-E11A-431E-8947-E262E9A94B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3DA632-1EFE-4445-8A16-A28355FCE392}" type="datetime1">
              <a:rPr lang="ru-RU" smtClean="0"/>
              <a:pPr/>
              <a:t>21.08.2025</a:t>
            </a:fld>
            <a:endParaRPr lang="ru-RU"/>
          </a:p>
        </p:txBody>
      </p:sp>
      <p:sp>
        <p:nvSpPr>
          <p:cNvPr id="11" name="Нижний колонтитул 10">
            <a:extLst>
              <a:ext uri="{FF2B5EF4-FFF2-40B4-BE49-F238E27FC236}">
                <a16:creationId xmlns="" xmlns:a16="http://schemas.microsoft.com/office/drawing/2014/main" id="{0C2FF2B1-A86E-4D5C-B9A7-AD9B2BB168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33258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3" r:id="rId3"/>
    <p:sldLayoutId id="2147483654" r:id="rId4"/>
    <p:sldLayoutId id="2147483655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000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.png"/><Relationship Id="rId3" Type="http://schemas.openxmlformats.org/officeDocument/2006/relationships/hyperlink" Target="https://vk.com/mok.v.talalihina" TargetMode="External"/><Relationship Id="rId12" Type="http://schemas.openxmlformats.org/officeDocument/2006/relationships/hyperlink" Target="https://mok.mskobr.ru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11" Type="http://schemas.openxmlformats.org/officeDocument/2006/relationships/image" Target="../media/image11.svg"/><Relationship Id="rId4" Type="http://schemas.openxmlformats.org/officeDocument/2006/relationships/image" Target="../media/image27.png"/><Relationship Id="rId1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7" Type="http://schemas.openxmlformats.org/officeDocument/2006/relationships/chart" Target="../charts/chart10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9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A86761E-32AB-419E-9E2D-513966B206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2336" y="2002706"/>
            <a:ext cx="11622024" cy="1963173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ВКР: «Разработка предложений по организации грузовых перевозок автомобильным транспортом (на примере предприятия)» 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03AE731B-BD0F-43F0-89A1-C8D32D1CD8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5936" y="4341419"/>
            <a:ext cx="5501640" cy="1655762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Выполнил:_____________________________________________________________________________________________</a:t>
            </a:r>
          </a:p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Проверил:__________________________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дзаголовок 2">
            <a:extLst>
              <a:ext uri="{FF2B5EF4-FFF2-40B4-BE49-F238E27FC236}">
                <a16:creationId xmlns="" xmlns:a16="http://schemas.microsoft.com/office/drawing/2014/main" id="{03AE731B-BD0F-43F0-89A1-C8D32D1CD817}"/>
              </a:ext>
            </a:extLst>
          </p:cNvPr>
          <p:cNvSpPr txBox="1">
            <a:spLocks/>
          </p:cNvSpPr>
          <p:nvPr/>
        </p:nvSpPr>
        <p:spPr>
          <a:xfrm>
            <a:off x="5337048" y="6276899"/>
            <a:ext cx="1612392" cy="4439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2025 год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90046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5760" y="0"/>
            <a:ext cx="10204704" cy="1025494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Мероприятия по совершенствованию организации грузовых перевозок автомобильным транспортом в  ООО «Джи Эл Пи» в долгосрочном периоде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AE786A0-47A0-48B3-8B15-CB0CD8CA3ED8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7" name="空心弧 1"/>
          <p:cNvSpPr/>
          <p:nvPr/>
        </p:nvSpPr>
        <p:spPr>
          <a:xfrm rot="5400000">
            <a:off x="694946" y="1975107"/>
            <a:ext cx="3520438" cy="3648458"/>
          </a:xfrm>
          <a:prstGeom prst="blockArc">
            <a:avLst>
              <a:gd name="adj1" fmla="val 10897210"/>
              <a:gd name="adj2" fmla="val 6953"/>
              <a:gd name="adj3" fmla="val 1246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568" tIns="64285" rIns="128568" bIns="64285" anchor="ctr"/>
          <a:lstStyle/>
          <a:p>
            <a:pPr algn="ctr" defTabSz="1285734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500">
              <a:solidFill>
                <a:prstClr val="black"/>
              </a:solidFill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8" name="TextBox 175"/>
          <p:cNvSpPr txBox="1"/>
          <p:nvPr/>
        </p:nvSpPr>
        <p:spPr>
          <a:xfrm>
            <a:off x="3621024" y="1129490"/>
            <a:ext cx="5824728" cy="1607149"/>
          </a:xfrm>
          <a:prstGeom prst="rect">
            <a:avLst/>
          </a:prstGeom>
          <a:noFill/>
        </p:spPr>
        <p:txBody>
          <a:bodyPr wrap="square" lIns="128568" tIns="64283" rIns="128568" bIns="64283" rtlCol="0">
            <a:spAutoFit/>
          </a:bodyPr>
          <a:lstStyle/>
          <a:p>
            <a:pPr lvl="0"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Улучшение качества перевозки грузов и сокращения расходов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Внедрение самоуправляемых транспортных средств (беспилотных транспортных средств)</a:t>
            </a:r>
            <a:endParaRPr lang="en-GB" altLang="zh-CN" sz="2400" dirty="0">
              <a:solidFill>
                <a:srgbClr val="00000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+mn-lt"/>
            </a:endParaRPr>
          </a:p>
        </p:txBody>
      </p:sp>
      <p:sp>
        <p:nvSpPr>
          <p:cNvPr id="9" name="TextBox 175"/>
          <p:cNvSpPr txBox="1"/>
          <p:nvPr/>
        </p:nvSpPr>
        <p:spPr>
          <a:xfrm>
            <a:off x="4212336" y="3083258"/>
            <a:ext cx="7016496" cy="1237817"/>
          </a:xfrm>
          <a:prstGeom prst="rect">
            <a:avLst/>
          </a:prstGeom>
          <a:noFill/>
        </p:spPr>
        <p:txBody>
          <a:bodyPr wrap="square" lIns="128568" tIns="64283" rIns="128568" bIns="64283" rtlCol="0">
            <a:spAutoFit/>
          </a:bodyPr>
          <a:lstStyle/>
          <a:p>
            <a:pPr algn="ctr"/>
            <a:r>
              <a:rPr lang="ru-RU" sz="2400" dirty="0" smtClean="0"/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Повышение качества складирования грузов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Внедрение роботов на складах компании</a:t>
            </a:r>
          </a:p>
          <a:p>
            <a:pPr lvl="0" algn="ctr"/>
            <a:endParaRPr lang="en-GB" altLang="zh-CN" sz="2400" dirty="0">
              <a:solidFill>
                <a:srgbClr val="00000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+mn-lt"/>
            </a:endParaRPr>
          </a:p>
        </p:txBody>
      </p:sp>
      <p:sp>
        <p:nvSpPr>
          <p:cNvPr id="10" name="TextBox 175"/>
          <p:cNvSpPr txBox="1"/>
          <p:nvPr/>
        </p:nvSpPr>
        <p:spPr>
          <a:xfrm>
            <a:off x="3840480" y="4616402"/>
            <a:ext cx="5650992" cy="1607149"/>
          </a:xfrm>
          <a:prstGeom prst="rect">
            <a:avLst/>
          </a:prstGeom>
          <a:noFill/>
        </p:spPr>
        <p:txBody>
          <a:bodyPr wrap="square" lIns="128568" tIns="64283" rIns="128568" bIns="64283" rtlCol="0">
            <a:spAutoFit/>
          </a:bodyPr>
          <a:lstStyle/>
          <a:p>
            <a:pPr lvl="0"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Увеличение географии обслуживания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Осуществлять перевозки не только по Москве и области, но и по другим регионам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GB" altLang="zh-CN" sz="2400" dirty="0">
              <a:solidFill>
                <a:srgbClr val="00000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+mn-lt"/>
            </a:endParaRPr>
          </a:p>
        </p:txBody>
      </p:sp>
      <p:sp>
        <p:nvSpPr>
          <p:cNvPr id="13" name="椭圆 11"/>
          <p:cNvSpPr/>
          <p:nvPr/>
        </p:nvSpPr>
        <p:spPr>
          <a:xfrm>
            <a:off x="2699628" y="1899810"/>
            <a:ext cx="524938" cy="52493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prstClr val="white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1</a:t>
            </a:r>
            <a:endParaRPr lang="zh-CN" altLang="en-US" b="1" dirty="0">
              <a:solidFill>
                <a:prstClr val="white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7" name="椭圆 11"/>
          <p:cNvSpPr/>
          <p:nvPr/>
        </p:nvSpPr>
        <p:spPr>
          <a:xfrm>
            <a:off x="3949308" y="3350658"/>
            <a:ext cx="524938" cy="52493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b="1" dirty="0" smtClean="0">
                <a:solidFill>
                  <a:prstClr val="white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2</a:t>
            </a:r>
            <a:endParaRPr lang="zh-CN" altLang="en-US" b="1" dirty="0">
              <a:solidFill>
                <a:prstClr val="white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8" name="椭圆 11"/>
          <p:cNvSpPr/>
          <p:nvPr/>
        </p:nvSpPr>
        <p:spPr>
          <a:xfrm>
            <a:off x="2925180" y="5060586"/>
            <a:ext cx="524938" cy="52493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b="1" dirty="0" smtClean="0">
                <a:solidFill>
                  <a:prstClr val="white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3</a:t>
            </a:r>
            <a:endParaRPr lang="zh-CN" altLang="en-US" b="1" dirty="0">
              <a:solidFill>
                <a:prstClr val="white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26" name="Рисунок 25" descr="Комплектация заказов на складе роботами Geek+ P800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36786" y="996696"/>
            <a:ext cx="2855214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26" descr="P800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418320" y="4416552"/>
            <a:ext cx="2545080" cy="1673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C:\Users\Ольга\Desktop\512903_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" y="2395728"/>
            <a:ext cx="2834640" cy="2761996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817352" cy="1025494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Практическая значимость исследования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3611880" y="1078992"/>
            <a:ext cx="5020056" cy="5248656"/>
          </a:xfrm>
        </p:spPr>
        <p:txBody>
          <a:bodyPr>
            <a:noAutofit/>
          </a:bodyPr>
          <a:lstStyle/>
          <a:p>
            <a:pPr marL="0" algn="ctr">
              <a:spcBef>
                <a:spcPts val="0"/>
              </a:spcBef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Практическая значимость работы заключается в том, что предложенные рекомендации, представленные в исследовании, могут быть применены на практике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транспортно-логистического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предприятия ООО «Джи Эл Пи».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AE786A0-47A0-48B3-8B15-CB0CD8CA3ED8}" type="slidenum">
              <a:rPr lang="ru-RU" smtClean="0"/>
              <a:pPr/>
              <a:t>11</a:t>
            </a:fld>
            <a:endParaRPr lang="ru-RU" dirty="0"/>
          </a:p>
        </p:txBody>
      </p:sp>
      <p:pic>
        <p:nvPicPr>
          <p:cNvPr id="11" name="Рисунок 10"/>
          <p:cNvPicPr/>
          <p:nvPr/>
        </p:nvPicPr>
        <p:blipFill>
          <a:blip r:embed="rId2" cstate="print"/>
          <a:srcRect l="3298" t="3761" r="1307" b="4867"/>
          <a:stretch>
            <a:fillRect/>
          </a:stretch>
        </p:blipFill>
        <p:spPr bwMode="auto">
          <a:xfrm>
            <a:off x="384048" y="1203198"/>
            <a:ext cx="310896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3" cstate="print"/>
          <a:srcRect l="3671" t="3319" r="2052" b="5531"/>
          <a:stretch>
            <a:fillRect/>
          </a:stretch>
        </p:blipFill>
        <p:spPr bwMode="auto">
          <a:xfrm>
            <a:off x="8805672" y="1123822"/>
            <a:ext cx="3118104" cy="1646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/>
          <p:nvPr/>
        </p:nvPicPr>
        <p:blipFill>
          <a:blip r:embed="rId4" cstate="print"/>
          <a:srcRect l="3920" t="3761" r="1680" b="4425"/>
          <a:stretch>
            <a:fillRect/>
          </a:stretch>
        </p:blipFill>
        <p:spPr bwMode="auto">
          <a:xfrm>
            <a:off x="8842248" y="2825496"/>
            <a:ext cx="3120199" cy="1773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/>
          <p:nvPr/>
        </p:nvPicPr>
        <p:blipFill>
          <a:blip r:embed="rId5" cstate="print"/>
          <a:srcRect l="3547" t="4646" r="1057" b="3761"/>
          <a:stretch>
            <a:fillRect/>
          </a:stretch>
        </p:blipFill>
        <p:spPr bwMode="auto">
          <a:xfrm>
            <a:off x="8860536" y="4675256"/>
            <a:ext cx="3062287" cy="1624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/>
          <p:nvPr/>
        </p:nvPicPr>
        <p:blipFill>
          <a:blip r:embed="rId6" cstate="print"/>
          <a:srcRect l="2925" t="3540" b="4646"/>
          <a:stretch>
            <a:fillRect/>
          </a:stretch>
        </p:blipFill>
        <p:spPr bwMode="auto">
          <a:xfrm>
            <a:off x="407860" y="2826481"/>
            <a:ext cx="3091815" cy="164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/>
          <p:cNvPicPr/>
          <p:nvPr/>
        </p:nvPicPr>
        <p:blipFill>
          <a:blip r:embed="rId7" cstate="print"/>
          <a:srcRect l="2925" t="3761" r="622" b="4204"/>
          <a:stretch>
            <a:fillRect/>
          </a:stretch>
        </p:blipFill>
        <p:spPr bwMode="auto">
          <a:xfrm>
            <a:off x="384048" y="4633722"/>
            <a:ext cx="3072384" cy="1776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2" descr="C:\Users\Ольга\Desktop\ooo-dzhi-el-pi-83a75a43a39439cf5746ea56249919f1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455443" y="4883785"/>
            <a:ext cx="5341085" cy="17456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7231BD7-AB4C-4233-A794-14E47E57EED8}"/>
              </a:ext>
            </a:extLst>
          </p:cNvPr>
          <p:cNvSpPr txBox="1"/>
          <p:nvPr/>
        </p:nvSpPr>
        <p:spPr>
          <a:xfrm>
            <a:off x="1541888" y="2072152"/>
            <a:ext cx="91082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="" xmlns:a16="http://schemas.microsoft.com/office/drawing/2014/main" id="{CBC4AAD9-B490-474B-9F77-50E96C834E06}"/>
              </a:ext>
            </a:extLst>
          </p:cNvPr>
          <p:cNvGrpSpPr/>
          <p:nvPr/>
        </p:nvGrpSpPr>
        <p:grpSpPr>
          <a:xfrm>
            <a:off x="1530593" y="4579897"/>
            <a:ext cx="2899310" cy="385495"/>
            <a:chOff x="4047247" y="5306590"/>
            <a:chExt cx="2899310" cy="385495"/>
          </a:xfrm>
        </p:grpSpPr>
        <p:sp>
          <p:nvSpPr>
            <p:cNvPr id="9" name="TextBox 8">
              <a:hlinkClick r:id="rId3"/>
              <a:extLst>
                <a:ext uri="{FF2B5EF4-FFF2-40B4-BE49-F238E27FC236}">
                  <a16:creationId xmlns="" xmlns:a16="http://schemas.microsoft.com/office/drawing/2014/main" id="{C384229C-E09E-44C3-A907-E8A9A9299560}"/>
                </a:ext>
              </a:extLst>
            </p:cNvPr>
            <p:cNvSpPr txBox="1"/>
            <p:nvPr/>
          </p:nvSpPr>
          <p:spPr>
            <a:xfrm>
              <a:off x="4526279" y="5306590"/>
              <a:ext cx="24202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vk.com/mok.v.talalihina</a:t>
              </a:r>
              <a:endParaRPr lang="ru-RU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5" name="Рисунок 14">
              <a:hlinkClick r:id="rId3"/>
              <a:extLst>
                <a:ext uri="{FF2B5EF4-FFF2-40B4-BE49-F238E27FC236}">
                  <a16:creationId xmlns="" xmlns:a16="http://schemas.microsoft.com/office/drawing/2014/main" id="{1DE87183-1D78-4A9D-ACD0-FA7B5957DF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047247" y="5313758"/>
              <a:ext cx="378327" cy="378327"/>
            </a:xfrm>
            <a:prstGeom prst="rect">
              <a:avLst/>
            </a:prstGeom>
          </p:spPr>
        </p:pic>
      </p:grpSp>
      <p:grpSp>
        <p:nvGrpSpPr>
          <p:cNvPr id="33" name="Группа 32">
            <a:extLst>
              <a:ext uri="{FF2B5EF4-FFF2-40B4-BE49-F238E27FC236}">
                <a16:creationId xmlns="" xmlns:a16="http://schemas.microsoft.com/office/drawing/2014/main" id="{3BA8D9C3-16BA-4713-82B5-92D8769381BB}"/>
              </a:ext>
            </a:extLst>
          </p:cNvPr>
          <p:cNvGrpSpPr/>
          <p:nvPr/>
        </p:nvGrpSpPr>
        <p:grpSpPr>
          <a:xfrm>
            <a:off x="8899889" y="3862212"/>
            <a:ext cx="1889408" cy="1941550"/>
            <a:chOff x="8760704" y="3862212"/>
            <a:chExt cx="1889408" cy="1941550"/>
          </a:xfrm>
        </p:grpSpPr>
        <p:sp>
          <p:nvSpPr>
            <p:cNvPr id="7" name="TextBox 6">
              <a:hlinkClick r:id="rId12"/>
              <a:extLst>
                <a:ext uri="{FF2B5EF4-FFF2-40B4-BE49-F238E27FC236}">
                  <a16:creationId xmlns="" xmlns:a16="http://schemas.microsoft.com/office/drawing/2014/main" id="{0006670B-0700-4944-818F-2AB03A3013F1}"/>
                </a:ext>
              </a:extLst>
            </p:cNvPr>
            <p:cNvSpPr txBox="1"/>
            <p:nvPr/>
          </p:nvSpPr>
          <p:spPr>
            <a:xfrm>
              <a:off x="8760704" y="5434430"/>
              <a:ext cx="1889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Times New Roman" pitchFamily="18" charset="0"/>
                  <a:cs typeface="Times New Roman" pitchFamily="18" charset="0"/>
                </a:rPr>
                <a:t>mok.mskobr.ru</a:t>
              </a:r>
              <a:endParaRPr lang="ru-RU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32" name="Рисунок 31">
              <a:extLst>
                <a:ext uri="{FF2B5EF4-FFF2-40B4-BE49-F238E27FC236}">
                  <a16:creationId xmlns="" xmlns:a16="http://schemas.microsoft.com/office/drawing/2014/main" id="{E39BAC7F-1E5F-418D-A6E1-D6E754FCA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7695" y="3862212"/>
              <a:ext cx="1550185" cy="1550185"/>
            </a:xfrm>
            <a:prstGeom prst="rect">
              <a:avLst/>
            </a:prstGeom>
          </p:spPr>
        </p:pic>
      </p:grpSp>
      <p:pic>
        <p:nvPicPr>
          <p:cNvPr id="19" name="Picture 2" descr="C:\Users\Ольга\Desktop\ocr (5).jpe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177372" y="4808309"/>
            <a:ext cx="1747940" cy="1747940"/>
          </a:xfrm>
          <a:prstGeom prst="ellipse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24428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DBFD5A3E-7DD8-4B31-93E6-1E260F178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3210C-0B94-40A2-8117-F7684CB4B66B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57302699-C324-45F7-A793-6F006E428F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1040" y="156019"/>
            <a:ext cx="11277600" cy="55721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Актуальность темы исследования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29184" y="702508"/>
            <a:ext cx="11731752" cy="165576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Транспортная логистика играет важную роль в современной экономике, она обеспечивает эффективное перемещение товаров от производителя к потребителю. Благодаря транспортной логистике достигается оптимальное использование ресурсов, сокращение времени доставки и снижение затрат. Несмотря на рост грузооборота автомобильных перевозок в России, прибыль транспортных компаний снижается из-за опережающего увеличения расходов, которые в 2025 году могут вырасти еще на 40,0–50,0%. Основными причинами – являются: высокие ставки лизинга, резкое повышение утилизационного сбора, рост затрат на фонд оплаты труда водителей, топливо и другие. В результате в 2025 году многие компании могут уйти с российского рынка, а тарифы грузоперевозчиков покажут рост в пределах 20,0–25,0%.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связи с этим, тема: «Разработка предложений по организации грузовых перевозок автомобильным транспортом» приобретает наибольшую актуальность. В настоящих условиях хозяйствования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транспортно-логистическим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предприятиям требуется применение новых подходов в управлении и организации.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Инновации играют ключевую роль в развитии транспортной логистики. Новые технологии и тренды вносят значительные изменения в способы управления грузоперевозками, складскими операциями и маршрутизацией грузов. Они позволяют автоматизировать процессы, улучшить точность прогнозирования спроса, оптимизировать использование ресурсов и снизить издержки. Инновации также способствуют развитию экологически устойчивых решений, таких как использование электромобилей и внедрение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мультимодальных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перевозок. Внедрение новых технологий и трендов позволяет компаниям быть конкурентоспособными и адаптироваться к быстро меняющимся условиям рынка. Новые технологии  в транспортной логистике, позволяют улучшить процессы управления грузоперевозками, повысить эффективность и надежность доставки, а также снизить негативное воздействие на окружающую среду. Внедрение инноваций  в транспортную логистику является неотъемлемой частью развития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транспортно-логистической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организации. Однако, для внедрения наиболее перспективных инновационных решений в деятельность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транспортно-логистической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компании, необходимо детальное изучение перспектив развития отрасли и наиболее целесообразных путей по организации грузовых перевозок автомобильным транспортом анализируемого предприятия.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88538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70E82FF-9BC8-417C-8CF0-62F144AEE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Цель и задачи исследования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64EBBB4-9B51-499A-95FE-4388FBE009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19088" y="1125982"/>
            <a:ext cx="5638800" cy="242189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разработка практических рекомендаций, направленных на совершенствование организации грузовых перевозок автомобильным транспортом.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8BFA13F8-D343-4268-A65B-4DCAB66B12A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AE786A0-47A0-48B3-8B15-CB0CD8CA3ED8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7" name="Текст 2">
            <a:extLst>
              <a:ext uri="{FF2B5EF4-FFF2-40B4-BE49-F238E27FC236}">
                <a16:creationId xmlns="" xmlns:a16="http://schemas.microsoft.com/office/drawing/2014/main" id="{C64EBBB4-9B51-499A-95FE-4388FBE009F5}"/>
              </a:ext>
            </a:extLst>
          </p:cNvPr>
          <p:cNvSpPr txBox="1">
            <a:spLocks/>
          </p:cNvSpPr>
          <p:nvPr/>
        </p:nvSpPr>
        <p:spPr>
          <a:xfrm>
            <a:off x="5068824" y="3253486"/>
            <a:ext cx="1889760" cy="541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Задачи: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Текст 2">
            <a:extLst>
              <a:ext uri="{FF2B5EF4-FFF2-40B4-BE49-F238E27FC236}">
                <a16:creationId xmlns="" xmlns:a16="http://schemas.microsoft.com/office/drawing/2014/main" id="{C64EBBB4-9B51-499A-95FE-4388FBE009F5}"/>
              </a:ext>
            </a:extLst>
          </p:cNvPr>
          <p:cNvSpPr txBox="1">
            <a:spLocks/>
          </p:cNvSpPr>
          <p:nvPr/>
        </p:nvSpPr>
        <p:spPr>
          <a:xfrm>
            <a:off x="704088" y="3643630"/>
            <a:ext cx="5769864" cy="907034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indent="-228600">
              <a:lnSpc>
                <a:spcPct val="120000"/>
              </a:lnSpc>
            </a:pPr>
            <a:r>
              <a:rPr lang="ru-RU" sz="2800" dirty="0" smtClean="0"/>
              <a:t> </a:t>
            </a:r>
            <a:r>
              <a:rPr lang="ru-RU" sz="11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Описать теоретические аспекты организации грузовых перевозок автомобильным транспортом;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Текст 2">
            <a:extLst>
              <a:ext uri="{FF2B5EF4-FFF2-40B4-BE49-F238E27FC236}">
                <a16:creationId xmlns="" xmlns:a16="http://schemas.microsoft.com/office/drawing/2014/main" id="{C64EBBB4-9B51-499A-95FE-4388FBE009F5}"/>
              </a:ext>
            </a:extLst>
          </p:cNvPr>
          <p:cNvSpPr txBox="1">
            <a:spLocks/>
          </p:cNvSpPr>
          <p:nvPr/>
        </p:nvSpPr>
        <p:spPr>
          <a:xfrm>
            <a:off x="786384" y="4901184"/>
            <a:ext cx="5257800" cy="1527048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indent="-228600">
              <a:lnSpc>
                <a:spcPct val="120000"/>
              </a:lnSpc>
            </a:pPr>
            <a:r>
              <a:rPr lang="ru-RU" sz="1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Дать оценку организации грузовых перевозок автомобильным транспортом на анализируемом предприятии;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Текст 2">
            <a:extLst>
              <a:ext uri="{FF2B5EF4-FFF2-40B4-BE49-F238E27FC236}">
                <a16:creationId xmlns="" xmlns:a16="http://schemas.microsoft.com/office/drawing/2014/main" id="{C64EBBB4-9B51-499A-95FE-4388FBE009F5}"/>
              </a:ext>
            </a:extLst>
          </p:cNvPr>
          <p:cNvSpPr txBox="1">
            <a:spLocks/>
          </p:cNvSpPr>
          <p:nvPr/>
        </p:nvSpPr>
        <p:spPr>
          <a:xfrm>
            <a:off x="6742176" y="3835654"/>
            <a:ext cx="5449824" cy="10746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/>
            <a:r>
              <a:rPr lang="ru-RU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Предложить пути улучшения организации грузовых перевозок автомобильным транспортом;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Текст 2">
            <a:extLst>
              <a:ext uri="{FF2B5EF4-FFF2-40B4-BE49-F238E27FC236}">
                <a16:creationId xmlns="" xmlns:a16="http://schemas.microsoft.com/office/drawing/2014/main" id="{C64EBBB4-9B51-499A-95FE-4388FBE009F5}"/>
              </a:ext>
            </a:extLst>
          </p:cNvPr>
          <p:cNvSpPr txBox="1">
            <a:spLocks/>
          </p:cNvSpPr>
          <p:nvPr/>
        </p:nvSpPr>
        <p:spPr>
          <a:xfrm>
            <a:off x="6812280" y="5444998"/>
            <a:ext cx="5248656" cy="9070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indent="-228600"/>
            <a:r>
              <a:rPr lang="ru-RU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Оценить эффективность предложенных мероприятий.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Google Shape;968;p48"/>
          <p:cNvSpPr/>
          <p:nvPr/>
        </p:nvSpPr>
        <p:spPr>
          <a:xfrm>
            <a:off x="232300" y="3991591"/>
            <a:ext cx="339959" cy="339980"/>
          </a:xfrm>
          <a:custGeom>
            <a:avLst/>
            <a:gdLst/>
            <a:ahLst/>
            <a:cxnLst/>
            <a:rect l="l" t="t" r="r" b="b"/>
            <a:pathLst>
              <a:path w="16266" h="16267" extrusionOk="0">
                <a:moveTo>
                  <a:pt x="11503" y="5349"/>
                </a:moveTo>
                <a:lnTo>
                  <a:pt x="11650" y="5398"/>
                </a:lnTo>
                <a:lnTo>
                  <a:pt x="11796" y="5447"/>
                </a:lnTo>
                <a:lnTo>
                  <a:pt x="11919" y="5545"/>
                </a:lnTo>
                <a:lnTo>
                  <a:pt x="12065" y="5691"/>
                </a:lnTo>
                <a:lnTo>
                  <a:pt x="12163" y="5838"/>
                </a:lnTo>
                <a:lnTo>
                  <a:pt x="12212" y="6033"/>
                </a:lnTo>
                <a:lnTo>
                  <a:pt x="12236" y="6229"/>
                </a:lnTo>
                <a:lnTo>
                  <a:pt x="12236" y="6375"/>
                </a:lnTo>
                <a:lnTo>
                  <a:pt x="12187" y="6522"/>
                </a:lnTo>
                <a:lnTo>
                  <a:pt x="12138" y="6644"/>
                </a:lnTo>
                <a:lnTo>
                  <a:pt x="12041" y="6766"/>
                </a:lnTo>
                <a:lnTo>
                  <a:pt x="7938" y="10893"/>
                </a:lnTo>
                <a:lnTo>
                  <a:pt x="7816" y="11015"/>
                </a:lnTo>
                <a:lnTo>
                  <a:pt x="7645" y="11113"/>
                </a:lnTo>
                <a:lnTo>
                  <a:pt x="7474" y="11186"/>
                </a:lnTo>
                <a:lnTo>
                  <a:pt x="7303" y="11211"/>
                </a:lnTo>
                <a:lnTo>
                  <a:pt x="7083" y="11211"/>
                </a:lnTo>
                <a:lnTo>
                  <a:pt x="6912" y="11162"/>
                </a:lnTo>
                <a:lnTo>
                  <a:pt x="6765" y="11064"/>
                </a:lnTo>
                <a:lnTo>
                  <a:pt x="6619" y="10967"/>
                </a:lnTo>
                <a:lnTo>
                  <a:pt x="4567" y="8915"/>
                </a:lnTo>
                <a:lnTo>
                  <a:pt x="4470" y="8769"/>
                </a:lnTo>
                <a:lnTo>
                  <a:pt x="4372" y="8622"/>
                </a:lnTo>
                <a:lnTo>
                  <a:pt x="4323" y="8451"/>
                </a:lnTo>
                <a:lnTo>
                  <a:pt x="4323" y="8280"/>
                </a:lnTo>
                <a:lnTo>
                  <a:pt x="4323" y="8109"/>
                </a:lnTo>
                <a:lnTo>
                  <a:pt x="4372" y="7938"/>
                </a:lnTo>
                <a:lnTo>
                  <a:pt x="4470" y="7792"/>
                </a:lnTo>
                <a:lnTo>
                  <a:pt x="4567" y="7670"/>
                </a:lnTo>
                <a:lnTo>
                  <a:pt x="4714" y="7547"/>
                </a:lnTo>
                <a:lnTo>
                  <a:pt x="4860" y="7474"/>
                </a:lnTo>
                <a:lnTo>
                  <a:pt x="5031" y="7425"/>
                </a:lnTo>
                <a:lnTo>
                  <a:pt x="5202" y="7401"/>
                </a:lnTo>
                <a:lnTo>
                  <a:pt x="5373" y="7425"/>
                </a:lnTo>
                <a:lnTo>
                  <a:pt x="5520" y="7474"/>
                </a:lnTo>
                <a:lnTo>
                  <a:pt x="5691" y="7547"/>
                </a:lnTo>
                <a:lnTo>
                  <a:pt x="5813" y="7670"/>
                </a:lnTo>
                <a:lnTo>
                  <a:pt x="7181" y="9013"/>
                </a:lnTo>
                <a:lnTo>
                  <a:pt x="10673" y="5667"/>
                </a:lnTo>
                <a:lnTo>
                  <a:pt x="10820" y="5520"/>
                </a:lnTo>
                <a:lnTo>
                  <a:pt x="10991" y="5423"/>
                </a:lnTo>
                <a:lnTo>
                  <a:pt x="11161" y="5374"/>
                </a:lnTo>
                <a:lnTo>
                  <a:pt x="11357" y="5349"/>
                </a:lnTo>
                <a:close/>
                <a:moveTo>
                  <a:pt x="7718" y="1"/>
                </a:moveTo>
                <a:lnTo>
                  <a:pt x="7303" y="50"/>
                </a:lnTo>
                <a:lnTo>
                  <a:pt x="6887" y="98"/>
                </a:lnTo>
                <a:lnTo>
                  <a:pt x="6497" y="172"/>
                </a:lnTo>
                <a:lnTo>
                  <a:pt x="6106" y="245"/>
                </a:lnTo>
                <a:lnTo>
                  <a:pt x="5715" y="367"/>
                </a:lnTo>
                <a:lnTo>
                  <a:pt x="5349" y="489"/>
                </a:lnTo>
                <a:lnTo>
                  <a:pt x="4958" y="636"/>
                </a:lnTo>
                <a:lnTo>
                  <a:pt x="4616" y="807"/>
                </a:lnTo>
                <a:lnTo>
                  <a:pt x="4250" y="978"/>
                </a:lnTo>
                <a:lnTo>
                  <a:pt x="3908" y="1173"/>
                </a:lnTo>
                <a:lnTo>
                  <a:pt x="3590" y="1393"/>
                </a:lnTo>
                <a:lnTo>
                  <a:pt x="3273" y="1613"/>
                </a:lnTo>
                <a:lnTo>
                  <a:pt x="2955" y="1857"/>
                </a:lnTo>
                <a:lnTo>
                  <a:pt x="2662" y="2125"/>
                </a:lnTo>
                <a:lnTo>
                  <a:pt x="2394" y="2394"/>
                </a:lnTo>
                <a:lnTo>
                  <a:pt x="2125" y="2663"/>
                </a:lnTo>
                <a:lnTo>
                  <a:pt x="1856" y="2956"/>
                </a:lnTo>
                <a:lnTo>
                  <a:pt x="1612" y="3273"/>
                </a:lnTo>
                <a:lnTo>
                  <a:pt x="1392" y="3591"/>
                </a:lnTo>
                <a:lnTo>
                  <a:pt x="1172" y="3908"/>
                </a:lnTo>
                <a:lnTo>
                  <a:pt x="977" y="4250"/>
                </a:lnTo>
                <a:lnTo>
                  <a:pt x="806" y="4617"/>
                </a:lnTo>
                <a:lnTo>
                  <a:pt x="635" y="4959"/>
                </a:lnTo>
                <a:lnTo>
                  <a:pt x="489" y="5349"/>
                </a:lnTo>
                <a:lnTo>
                  <a:pt x="366" y="5716"/>
                </a:lnTo>
                <a:lnTo>
                  <a:pt x="244" y="6106"/>
                </a:lnTo>
                <a:lnTo>
                  <a:pt x="171" y="6497"/>
                </a:lnTo>
                <a:lnTo>
                  <a:pt x="98" y="6888"/>
                </a:lnTo>
                <a:lnTo>
                  <a:pt x="49" y="7303"/>
                </a:lnTo>
                <a:lnTo>
                  <a:pt x="0" y="7718"/>
                </a:lnTo>
                <a:lnTo>
                  <a:pt x="0" y="8134"/>
                </a:lnTo>
                <a:lnTo>
                  <a:pt x="0" y="8549"/>
                </a:lnTo>
                <a:lnTo>
                  <a:pt x="49" y="8964"/>
                </a:lnTo>
                <a:lnTo>
                  <a:pt x="98" y="9379"/>
                </a:lnTo>
                <a:lnTo>
                  <a:pt x="171" y="9770"/>
                </a:lnTo>
                <a:lnTo>
                  <a:pt x="244" y="10161"/>
                </a:lnTo>
                <a:lnTo>
                  <a:pt x="366" y="10551"/>
                </a:lnTo>
                <a:lnTo>
                  <a:pt x="489" y="10918"/>
                </a:lnTo>
                <a:lnTo>
                  <a:pt x="635" y="11309"/>
                </a:lnTo>
                <a:lnTo>
                  <a:pt x="806" y="11650"/>
                </a:lnTo>
                <a:lnTo>
                  <a:pt x="977" y="12017"/>
                </a:lnTo>
                <a:lnTo>
                  <a:pt x="1172" y="12359"/>
                </a:lnTo>
                <a:lnTo>
                  <a:pt x="1392" y="12676"/>
                </a:lnTo>
                <a:lnTo>
                  <a:pt x="1612" y="12994"/>
                </a:lnTo>
                <a:lnTo>
                  <a:pt x="1856" y="13311"/>
                </a:lnTo>
                <a:lnTo>
                  <a:pt x="2125" y="13604"/>
                </a:lnTo>
                <a:lnTo>
                  <a:pt x="2394" y="13873"/>
                </a:lnTo>
                <a:lnTo>
                  <a:pt x="2662" y="14142"/>
                </a:lnTo>
                <a:lnTo>
                  <a:pt x="2955" y="14410"/>
                </a:lnTo>
                <a:lnTo>
                  <a:pt x="3273" y="14655"/>
                </a:lnTo>
                <a:lnTo>
                  <a:pt x="3590" y="14874"/>
                </a:lnTo>
                <a:lnTo>
                  <a:pt x="3908" y="15094"/>
                </a:lnTo>
                <a:lnTo>
                  <a:pt x="4250" y="15290"/>
                </a:lnTo>
                <a:lnTo>
                  <a:pt x="4616" y="15460"/>
                </a:lnTo>
                <a:lnTo>
                  <a:pt x="4958" y="15631"/>
                </a:lnTo>
                <a:lnTo>
                  <a:pt x="5349" y="15778"/>
                </a:lnTo>
                <a:lnTo>
                  <a:pt x="5715" y="15900"/>
                </a:lnTo>
                <a:lnTo>
                  <a:pt x="6106" y="16022"/>
                </a:lnTo>
                <a:lnTo>
                  <a:pt x="6497" y="16095"/>
                </a:lnTo>
                <a:lnTo>
                  <a:pt x="6887" y="16169"/>
                </a:lnTo>
                <a:lnTo>
                  <a:pt x="7303" y="16218"/>
                </a:lnTo>
                <a:lnTo>
                  <a:pt x="7718" y="16266"/>
                </a:lnTo>
                <a:lnTo>
                  <a:pt x="8548" y="16266"/>
                </a:lnTo>
                <a:lnTo>
                  <a:pt x="8963" y="16218"/>
                </a:lnTo>
                <a:lnTo>
                  <a:pt x="9379" y="16169"/>
                </a:lnTo>
                <a:lnTo>
                  <a:pt x="9769" y="16095"/>
                </a:lnTo>
                <a:lnTo>
                  <a:pt x="10160" y="16022"/>
                </a:lnTo>
                <a:lnTo>
                  <a:pt x="10551" y="15900"/>
                </a:lnTo>
                <a:lnTo>
                  <a:pt x="10942" y="15778"/>
                </a:lnTo>
                <a:lnTo>
                  <a:pt x="11308" y="15631"/>
                </a:lnTo>
                <a:lnTo>
                  <a:pt x="11650" y="15460"/>
                </a:lnTo>
                <a:lnTo>
                  <a:pt x="12016" y="15290"/>
                </a:lnTo>
                <a:lnTo>
                  <a:pt x="12358" y="15094"/>
                </a:lnTo>
                <a:lnTo>
                  <a:pt x="12676" y="14874"/>
                </a:lnTo>
                <a:lnTo>
                  <a:pt x="12993" y="14655"/>
                </a:lnTo>
                <a:lnTo>
                  <a:pt x="13311" y="14410"/>
                </a:lnTo>
                <a:lnTo>
                  <a:pt x="13604" y="14142"/>
                </a:lnTo>
                <a:lnTo>
                  <a:pt x="13872" y="13873"/>
                </a:lnTo>
                <a:lnTo>
                  <a:pt x="14166" y="13604"/>
                </a:lnTo>
                <a:lnTo>
                  <a:pt x="14410" y="13311"/>
                </a:lnTo>
                <a:lnTo>
                  <a:pt x="14654" y="12994"/>
                </a:lnTo>
                <a:lnTo>
                  <a:pt x="14874" y="12676"/>
                </a:lnTo>
                <a:lnTo>
                  <a:pt x="15094" y="12359"/>
                </a:lnTo>
                <a:lnTo>
                  <a:pt x="15289" y="12017"/>
                </a:lnTo>
                <a:lnTo>
                  <a:pt x="15460" y="11650"/>
                </a:lnTo>
                <a:lnTo>
                  <a:pt x="15631" y="11309"/>
                </a:lnTo>
                <a:lnTo>
                  <a:pt x="15777" y="10918"/>
                </a:lnTo>
                <a:lnTo>
                  <a:pt x="15900" y="10551"/>
                </a:lnTo>
                <a:lnTo>
                  <a:pt x="16022" y="10161"/>
                </a:lnTo>
                <a:lnTo>
                  <a:pt x="16095" y="9770"/>
                </a:lnTo>
                <a:lnTo>
                  <a:pt x="16168" y="9379"/>
                </a:lnTo>
                <a:lnTo>
                  <a:pt x="16217" y="8964"/>
                </a:lnTo>
                <a:lnTo>
                  <a:pt x="16266" y="8549"/>
                </a:lnTo>
                <a:lnTo>
                  <a:pt x="16266" y="8134"/>
                </a:lnTo>
                <a:lnTo>
                  <a:pt x="16266" y="7718"/>
                </a:lnTo>
                <a:lnTo>
                  <a:pt x="16217" y="7303"/>
                </a:lnTo>
                <a:lnTo>
                  <a:pt x="16168" y="6888"/>
                </a:lnTo>
                <a:lnTo>
                  <a:pt x="16095" y="6497"/>
                </a:lnTo>
                <a:lnTo>
                  <a:pt x="16022" y="6106"/>
                </a:lnTo>
                <a:lnTo>
                  <a:pt x="15900" y="5716"/>
                </a:lnTo>
                <a:lnTo>
                  <a:pt x="15777" y="5349"/>
                </a:lnTo>
                <a:lnTo>
                  <a:pt x="15631" y="4959"/>
                </a:lnTo>
                <a:lnTo>
                  <a:pt x="15460" y="4617"/>
                </a:lnTo>
                <a:lnTo>
                  <a:pt x="15289" y="4250"/>
                </a:lnTo>
                <a:lnTo>
                  <a:pt x="15094" y="3908"/>
                </a:lnTo>
                <a:lnTo>
                  <a:pt x="14874" y="3591"/>
                </a:lnTo>
                <a:lnTo>
                  <a:pt x="14654" y="3273"/>
                </a:lnTo>
                <a:lnTo>
                  <a:pt x="14410" y="2956"/>
                </a:lnTo>
                <a:lnTo>
                  <a:pt x="14166" y="2663"/>
                </a:lnTo>
                <a:lnTo>
                  <a:pt x="13872" y="2394"/>
                </a:lnTo>
                <a:lnTo>
                  <a:pt x="13604" y="2125"/>
                </a:lnTo>
                <a:lnTo>
                  <a:pt x="13311" y="1857"/>
                </a:lnTo>
                <a:lnTo>
                  <a:pt x="12993" y="1613"/>
                </a:lnTo>
                <a:lnTo>
                  <a:pt x="12676" y="1393"/>
                </a:lnTo>
                <a:lnTo>
                  <a:pt x="12358" y="1173"/>
                </a:lnTo>
                <a:lnTo>
                  <a:pt x="12016" y="978"/>
                </a:lnTo>
                <a:lnTo>
                  <a:pt x="11650" y="807"/>
                </a:lnTo>
                <a:lnTo>
                  <a:pt x="11308" y="636"/>
                </a:lnTo>
                <a:lnTo>
                  <a:pt x="10942" y="489"/>
                </a:lnTo>
                <a:lnTo>
                  <a:pt x="10551" y="367"/>
                </a:lnTo>
                <a:lnTo>
                  <a:pt x="10160" y="245"/>
                </a:lnTo>
                <a:lnTo>
                  <a:pt x="9769" y="172"/>
                </a:lnTo>
                <a:lnTo>
                  <a:pt x="9379" y="98"/>
                </a:lnTo>
                <a:lnTo>
                  <a:pt x="8963" y="50"/>
                </a:lnTo>
                <a:lnTo>
                  <a:pt x="8548" y="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968;p48"/>
          <p:cNvSpPr/>
          <p:nvPr/>
        </p:nvSpPr>
        <p:spPr>
          <a:xfrm>
            <a:off x="284116" y="5479015"/>
            <a:ext cx="339959" cy="339980"/>
          </a:xfrm>
          <a:custGeom>
            <a:avLst/>
            <a:gdLst/>
            <a:ahLst/>
            <a:cxnLst/>
            <a:rect l="l" t="t" r="r" b="b"/>
            <a:pathLst>
              <a:path w="16266" h="16267" extrusionOk="0">
                <a:moveTo>
                  <a:pt x="11503" y="5349"/>
                </a:moveTo>
                <a:lnTo>
                  <a:pt x="11650" y="5398"/>
                </a:lnTo>
                <a:lnTo>
                  <a:pt x="11796" y="5447"/>
                </a:lnTo>
                <a:lnTo>
                  <a:pt x="11919" y="5545"/>
                </a:lnTo>
                <a:lnTo>
                  <a:pt x="12065" y="5691"/>
                </a:lnTo>
                <a:lnTo>
                  <a:pt x="12163" y="5838"/>
                </a:lnTo>
                <a:lnTo>
                  <a:pt x="12212" y="6033"/>
                </a:lnTo>
                <a:lnTo>
                  <a:pt x="12236" y="6229"/>
                </a:lnTo>
                <a:lnTo>
                  <a:pt x="12236" y="6375"/>
                </a:lnTo>
                <a:lnTo>
                  <a:pt x="12187" y="6522"/>
                </a:lnTo>
                <a:lnTo>
                  <a:pt x="12138" y="6644"/>
                </a:lnTo>
                <a:lnTo>
                  <a:pt x="12041" y="6766"/>
                </a:lnTo>
                <a:lnTo>
                  <a:pt x="7938" y="10893"/>
                </a:lnTo>
                <a:lnTo>
                  <a:pt x="7816" y="11015"/>
                </a:lnTo>
                <a:lnTo>
                  <a:pt x="7645" y="11113"/>
                </a:lnTo>
                <a:lnTo>
                  <a:pt x="7474" y="11186"/>
                </a:lnTo>
                <a:lnTo>
                  <a:pt x="7303" y="11211"/>
                </a:lnTo>
                <a:lnTo>
                  <a:pt x="7083" y="11211"/>
                </a:lnTo>
                <a:lnTo>
                  <a:pt x="6912" y="11162"/>
                </a:lnTo>
                <a:lnTo>
                  <a:pt x="6765" y="11064"/>
                </a:lnTo>
                <a:lnTo>
                  <a:pt x="6619" y="10967"/>
                </a:lnTo>
                <a:lnTo>
                  <a:pt x="4567" y="8915"/>
                </a:lnTo>
                <a:lnTo>
                  <a:pt x="4470" y="8769"/>
                </a:lnTo>
                <a:lnTo>
                  <a:pt x="4372" y="8622"/>
                </a:lnTo>
                <a:lnTo>
                  <a:pt x="4323" y="8451"/>
                </a:lnTo>
                <a:lnTo>
                  <a:pt x="4323" y="8280"/>
                </a:lnTo>
                <a:lnTo>
                  <a:pt x="4323" y="8109"/>
                </a:lnTo>
                <a:lnTo>
                  <a:pt x="4372" y="7938"/>
                </a:lnTo>
                <a:lnTo>
                  <a:pt x="4470" y="7792"/>
                </a:lnTo>
                <a:lnTo>
                  <a:pt x="4567" y="7670"/>
                </a:lnTo>
                <a:lnTo>
                  <a:pt x="4714" y="7547"/>
                </a:lnTo>
                <a:lnTo>
                  <a:pt x="4860" y="7474"/>
                </a:lnTo>
                <a:lnTo>
                  <a:pt x="5031" y="7425"/>
                </a:lnTo>
                <a:lnTo>
                  <a:pt x="5202" y="7401"/>
                </a:lnTo>
                <a:lnTo>
                  <a:pt x="5373" y="7425"/>
                </a:lnTo>
                <a:lnTo>
                  <a:pt x="5520" y="7474"/>
                </a:lnTo>
                <a:lnTo>
                  <a:pt x="5691" y="7547"/>
                </a:lnTo>
                <a:lnTo>
                  <a:pt x="5813" y="7670"/>
                </a:lnTo>
                <a:lnTo>
                  <a:pt x="7181" y="9013"/>
                </a:lnTo>
                <a:lnTo>
                  <a:pt x="10673" y="5667"/>
                </a:lnTo>
                <a:lnTo>
                  <a:pt x="10820" y="5520"/>
                </a:lnTo>
                <a:lnTo>
                  <a:pt x="10991" y="5423"/>
                </a:lnTo>
                <a:lnTo>
                  <a:pt x="11161" y="5374"/>
                </a:lnTo>
                <a:lnTo>
                  <a:pt x="11357" y="5349"/>
                </a:lnTo>
                <a:close/>
                <a:moveTo>
                  <a:pt x="7718" y="1"/>
                </a:moveTo>
                <a:lnTo>
                  <a:pt x="7303" y="50"/>
                </a:lnTo>
                <a:lnTo>
                  <a:pt x="6887" y="98"/>
                </a:lnTo>
                <a:lnTo>
                  <a:pt x="6497" y="172"/>
                </a:lnTo>
                <a:lnTo>
                  <a:pt x="6106" y="245"/>
                </a:lnTo>
                <a:lnTo>
                  <a:pt x="5715" y="367"/>
                </a:lnTo>
                <a:lnTo>
                  <a:pt x="5349" y="489"/>
                </a:lnTo>
                <a:lnTo>
                  <a:pt x="4958" y="636"/>
                </a:lnTo>
                <a:lnTo>
                  <a:pt x="4616" y="807"/>
                </a:lnTo>
                <a:lnTo>
                  <a:pt x="4250" y="978"/>
                </a:lnTo>
                <a:lnTo>
                  <a:pt x="3908" y="1173"/>
                </a:lnTo>
                <a:lnTo>
                  <a:pt x="3590" y="1393"/>
                </a:lnTo>
                <a:lnTo>
                  <a:pt x="3273" y="1613"/>
                </a:lnTo>
                <a:lnTo>
                  <a:pt x="2955" y="1857"/>
                </a:lnTo>
                <a:lnTo>
                  <a:pt x="2662" y="2125"/>
                </a:lnTo>
                <a:lnTo>
                  <a:pt x="2394" y="2394"/>
                </a:lnTo>
                <a:lnTo>
                  <a:pt x="2125" y="2663"/>
                </a:lnTo>
                <a:lnTo>
                  <a:pt x="1856" y="2956"/>
                </a:lnTo>
                <a:lnTo>
                  <a:pt x="1612" y="3273"/>
                </a:lnTo>
                <a:lnTo>
                  <a:pt x="1392" y="3591"/>
                </a:lnTo>
                <a:lnTo>
                  <a:pt x="1172" y="3908"/>
                </a:lnTo>
                <a:lnTo>
                  <a:pt x="977" y="4250"/>
                </a:lnTo>
                <a:lnTo>
                  <a:pt x="806" y="4617"/>
                </a:lnTo>
                <a:lnTo>
                  <a:pt x="635" y="4959"/>
                </a:lnTo>
                <a:lnTo>
                  <a:pt x="489" y="5349"/>
                </a:lnTo>
                <a:lnTo>
                  <a:pt x="366" y="5716"/>
                </a:lnTo>
                <a:lnTo>
                  <a:pt x="244" y="6106"/>
                </a:lnTo>
                <a:lnTo>
                  <a:pt x="171" y="6497"/>
                </a:lnTo>
                <a:lnTo>
                  <a:pt x="98" y="6888"/>
                </a:lnTo>
                <a:lnTo>
                  <a:pt x="49" y="7303"/>
                </a:lnTo>
                <a:lnTo>
                  <a:pt x="0" y="7718"/>
                </a:lnTo>
                <a:lnTo>
                  <a:pt x="0" y="8134"/>
                </a:lnTo>
                <a:lnTo>
                  <a:pt x="0" y="8549"/>
                </a:lnTo>
                <a:lnTo>
                  <a:pt x="49" y="8964"/>
                </a:lnTo>
                <a:lnTo>
                  <a:pt x="98" y="9379"/>
                </a:lnTo>
                <a:lnTo>
                  <a:pt x="171" y="9770"/>
                </a:lnTo>
                <a:lnTo>
                  <a:pt x="244" y="10161"/>
                </a:lnTo>
                <a:lnTo>
                  <a:pt x="366" y="10551"/>
                </a:lnTo>
                <a:lnTo>
                  <a:pt x="489" y="10918"/>
                </a:lnTo>
                <a:lnTo>
                  <a:pt x="635" y="11309"/>
                </a:lnTo>
                <a:lnTo>
                  <a:pt x="806" y="11650"/>
                </a:lnTo>
                <a:lnTo>
                  <a:pt x="977" y="12017"/>
                </a:lnTo>
                <a:lnTo>
                  <a:pt x="1172" y="12359"/>
                </a:lnTo>
                <a:lnTo>
                  <a:pt x="1392" y="12676"/>
                </a:lnTo>
                <a:lnTo>
                  <a:pt x="1612" y="12994"/>
                </a:lnTo>
                <a:lnTo>
                  <a:pt x="1856" y="13311"/>
                </a:lnTo>
                <a:lnTo>
                  <a:pt x="2125" y="13604"/>
                </a:lnTo>
                <a:lnTo>
                  <a:pt x="2394" y="13873"/>
                </a:lnTo>
                <a:lnTo>
                  <a:pt x="2662" y="14142"/>
                </a:lnTo>
                <a:lnTo>
                  <a:pt x="2955" y="14410"/>
                </a:lnTo>
                <a:lnTo>
                  <a:pt x="3273" y="14655"/>
                </a:lnTo>
                <a:lnTo>
                  <a:pt x="3590" y="14874"/>
                </a:lnTo>
                <a:lnTo>
                  <a:pt x="3908" y="15094"/>
                </a:lnTo>
                <a:lnTo>
                  <a:pt x="4250" y="15290"/>
                </a:lnTo>
                <a:lnTo>
                  <a:pt x="4616" y="15460"/>
                </a:lnTo>
                <a:lnTo>
                  <a:pt x="4958" y="15631"/>
                </a:lnTo>
                <a:lnTo>
                  <a:pt x="5349" y="15778"/>
                </a:lnTo>
                <a:lnTo>
                  <a:pt x="5715" y="15900"/>
                </a:lnTo>
                <a:lnTo>
                  <a:pt x="6106" y="16022"/>
                </a:lnTo>
                <a:lnTo>
                  <a:pt x="6497" y="16095"/>
                </a:lnTo>
                <a:lnTo>
                  <a:pt x="6887" y="16169"/>
                </a:lnTo>
                <a:lnTo>
                  <a:pt x="7303" y="16218"/>
                </a:lnTo>
                <a:lnTo>
                  <a:pt x="7718" y="16266"/>
                </a:lnTo>
                <a:lnTo>
                  <a:pt x="8548" y="16266"/>
                </a:lnTo>
                <a:lnTo>
                  <a:pt x="8963" y="16218"/>
                </a:lnTo>
                <a:lnTo>
                  <a:pt x="9379" y="16169"/>
                </a:lnTo>
                <a:lnTo>
                  <a:pt x="9769" y="16095"/>
                </a:lnTo>
                <a:lnTo>
                  <a:pt x="10160" y="16022"/>
                </a:lnTo>
                <a:lnTo>
                  <a:pt x="10551" y="15900"/>
                </a:lnTo>
                <a:lnTo>
                  <a:pt x="10942" y="15778"/>
                </a:lnTo>
                <a:lnTo>
                  <a:pt x="11308" y="15631"/>
                </a:lnTo>
                <a:lnTo>
                  <a:pt x="11650" y="15460"/>
                </a:lnTo>
                <a:lnTo>
                  <a:pt x="12016" y="15290"/>
                </a:lnTo>
                <a:lnTo>
                  <a:pt x="12358" y="15094"/>
                </a:lnTo>
                <a:lnTo>
                  <a:pt x="12676" y="14874"/>
                </a:lnTo>
                <a:lnTo>
                  <a:pt x="12993" y="14655"/>
                </a:lnTo>
                <a:lnTo>
                  <a:pt x="13311" y="14410"/>
                </a:lnTo>
                <a:lnTo>
                  <a:pt x="13604" y="14142"/>
                </a:lnTo>
                <a:lnTo>
                  <a:pt x="13872" y="13873"/>
                </a:lnTo>
                <a:lnTo>
                  <a:pt x="14166" y="13604"/>
                </a:lnTo>
                <a:lnTo>
                  <a:pt x="14410" y="13311"/>
                </a:lnTo>
                <a:lnTo>
                  <a:pt x="14654" y="12994"/>
                </a:lnTo>
                <a:lnTo>
                  <a:pt x="14874" y="12676"/>
                </a:lnTo>
                <a:lnTo>
                  <a:pt x="15094" y="12359"/>
                </a:lnTo>
                <a:lnTo>
                  <a:pt x="15289" y="12017"/>
                </a:lnTo>
                <a:lnTo>
                  <a:pt x="15460" y="11650"/>
                </a:lnTo>
                <a:lnTo>
                  <a:pt x="15631" y="11309"/>
                </a:lnTo>
                <a:lnTo>
                  <a:pt x="15777" y="10918"/>
                </a:lnTo>
                <a:lnTo>
                  <a:pt x="15900" y="10551"/>
                </a:lnTo>
                <a:lnTo>
                  <a:pt x="16022" y="10161"/>
                </a:lnTo>
                <a:lnTo>
                  <a:pt x="16095" y="9770"/>
                </a:lnTo>
                <a:lnTo>
                  <a:pt x="16168" y="9379"/>
                </a:lnTo>
                <a:lnTo>
                  <a:pt x="16217" y="8964"/>
                </a:lnTo>
                <a:lnTo>
                  <a:pt x="16266" y="8549"/>
                </a:lnTo>
                <a:lnTo>
                  <a:pt x="16266" y="8134"/>
                </a:lnTo>
                <a:lnTo>
                  <a:pt x="16266" y="7718"/>
                </a:lnTo>
                <a:lnTo>
                  <a:pt x="16217" y="7303"/>
                </a:lnTo>
                <a:lnTo>
                  <a:pt x="16168" y="6888"/>
                </a:lnTo>
                <a:lnTo>
                  <a:pt x="16095" y="6497"/>
                </a:lnTo>
                <a:lnTo>
                  <a:pt x="16022" y="6106"/>
                </a:lnTo>
                <a:lnTo>
                  <a:pt x="15900" y="5716"/>
                </a:lnTo>
                <a:lnTo>
                  <a:pt x="15777" y="5349"/>
                </a:lnTo>
                <a:lnTo>
                  <a:pt x="15631" y="4959"/>
                </a:lnTo>
                <a:lnTo>
                  <a:pt x="15460" y="4617"/>
                </a:lnTo>
                <a:lnTo>
                  <a:pt x="15289" y="4250"/>
                </a:lnTo>
                <a:lnTo>
                  <a:pt x="15094" y="3908"/>
                </a:lnTo>
                <a:lnTo>
                  <a:pt x="14874" y="3591"/>
                </a:lnTo>
                <a:lnTo>
                  <a:pt x="14654" y="3273"/>
                </a:lnTo>
                <a:lnTo>
                  <a:pt x="14410" y="2956"/>
                </a:lnTo>
                <a:lnTo>
                  <a:pt x="14166" y="2663"/>
                </a:lnTo>
                <a:lnTo>
                  <a:pt x="13872" y="2394"/>
                </a:lnTo>
                <a:lnTo>
                  <a:pt x="13604" y="2125"/>
                </a:lnTo>
                <a:lnTo>
                  <a:pt x="13311" y="1857"/>
                </a:lnTo>
                <a:lnTo>
                  <a:pt x="12993" y="1613"/>
                </a:lnTo>
                <a:lnTo>
                  <a:pt x="12676" y="1393"/>
                </a:lnTo>
                <a:lnTo>
                  <a:pt x="12358" y="1173"/>
                </a:lnTo>
                <a:lnTo>
                  <a:pt x="12016" y="978"/>
                </a:lnTo>
                <a:lnTo>
                  <a:pt x="11650" y="807"/>
                </a:lnTo>
                <a:lnTo>
                  <a:pt x="11308" y="636"/>
                </a:lnTo>
                <a:lnTo>
                  <a:pt x="10942" y="489"/>
                </a:lnTo>
                <a:lnTo>
                  <a:pt x="10551" y="367"/>
                </a:lnTo>
                <a:lnTo>
                  <a:pt x="10160" y="245"/>
                </a:lnTo>
                <a:lnTo>
                  <a:pt x="9769" y="172"/>
                </a:lnTo>
                <a:lnTo>
                  <a:pt x="9379" y="98"/>
                </a:lnTo>
                <a:lnTo>
                  <a:pt x="8963" y="50"/>
                </a:lnTo>
                <a:lnTo>
                  <a:pt x="8548" y="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968;p48"/>
          <p:cNvSpPr/>
          <p:nvPr/>
        </p:nvSpPr>
        <p:spPr>
          <a:xfrm>
            <a:off x="6255148" y="3906247"/>
            <a:ext cx="339959" cy="339980"/>
          </a:xfrm>
          <a:custGeom>
            <a:avLst/>
            <a:gdLst/>
            <a:ahLst/>
            <a:cxnLst/>
            <a:rect l="l" t="t" r="r" b="b"/>
            <a:pathLst>
              <a:path w="16266" h="16267" extrusionOk="0">
                <a:moveTo>
                  <a:pt x="11503" y="5349"/>
                </a:moveTo>
                <a:lnTo>
                  <a:pt x="11650" y="5398"/>
                </a:lnTo>
                <a:lnTo>
                  <a:pt x="11796" y="5447"/>
                </a:lnTo>
                <a:lnTo>
                  <a:pt x="11919" y="5545"/>
                </a:lnTo>
                <a:lnTo>
                  <a:pt x="12065" y="5691"/>
                </a:lnTo>
                <a:lnTo>
                  <a:pt x="12163" y="5838"/>
                </a:lnTo>
                <a:lnTo>
                  <a:pt x="12212" y="6033"/>
                </a:lnTo>
                <a:lnTo>
                  <a:pt x="12236" y="6229"/>
                </a:lnTo>
                <a:lnTo>
                  <a:pt x="12236" y="6375"/>
                </a:lnTo>
                <a:lnTo>
                  <a:pt x="12187" y="6522"/>
                </a:lnTo>
                <a:lnTo>
                  <a:pt x="12138" y="6644"/>
                </a:lnTo>
                <a:lnTo>
                  <a:pt x="12041" y="6766"/>
                </a:lnTo>
                <a:lnTo>
                  <a:pt x="7938" y="10893"/>
                </a:lnTo>
                <a:lnTo>
                  <a:pt x="7816" y="11015"/>
                </a:lnTo>
                <a:lnTo>
                  <a:pt x="7645" y="11113"/>
                </a:lnTo>
                <a:lnTo>
                  <a:pt x="7474" y="11186"/>
                </a:lnTo>
                <a:lnTo>
                  <a:pt x="7303" y="11211"/>
                </a:lnTo>
                <a:lnTo>
                  <a:pt x="7083" y="11211"/>
                </a:lnTo>
                <a:lnTo>
                  <a:pt x="6912" y="11162"/>
                </a:lnTo>
                <a:lnTo>
                  <a:pt x="6765" y="11064"/>
                </a:lnTo>
                <a:lnTo>
                  <a:pt x="6619" y="10967"/>
                </a:lnTo>
                <a:lnTo>
                  <a:pt x="4567" y="8915"/>
                </a:lnTo>
                <a:lnTo>
                  <a:pt x="4470" y="8769"/>
                </a:lnTo>
                <a:lnTo>
                  <a:pt x="4372" y="8622"/>
                </a:lnTo>
                <a:lnTo>
                  <a:pt x="4323" y="8451"/>
                </a:lnTo>
                <a:lnTo>
                  <a:pt x="4323" y="8280"/>
                </a:lnTo>
                <a:lnTo>
                  <a:pt x="4323" y="8109"/>
                </a:lnTo>
                <a:lnTo>
                  <a:pt x="4372" y="7938"/>
                </a:lnTo>
                <a:lnTo>
                  <a:pt x="4470" y="7792"/>
                </a:lnTo>
                <a:lnTo>
                  <a:pt x="4567" y="7670"/>
                </a:lnTo>
                <a:lnTo>
                  <a:pt x="4714" y="7547"/>
                </a:lnTo>
                <a:lnTo>
                  <a:pt x="4860" y="7474"/>
                </a:lnTo>
                <a:lnTo>
                  <a:pt x="5031" y="7425"/>
                </a:lnTo>
                <a:lnTo>
                  <a:pt x="5202" y="7401"/>
                </a:lnTo>
                <a:lnTo>
                  <a:pt x="5373" y="7425"/>
                </a:lnTo>
                <a:lnTo>
                  <a:pt x="5520" y="7474"/>
                </a:lnTo>
                <a:lnTo>
                  <a:pt x="5691" y="7547"/>
                </a:lnTo>
                <a:lnTo>
                  <a:pt x="5813" y="7670"/>
                </a:lnTo>
                <a:lnTo>
                  <a:pt x="7181" y="9013"/>
                </a:lnTo>
                <a:lnTo>
                  <a:pt x="10673" y="5667"/>
                </a:lnTo>
                <a:lnTo>
                  <a:pt x="10820" y="5520"/>
                </a:lnTo>
                <a:lnTo>
                  <a:pt x="10991" y="5423"/>
                </a:lnTo>
                <a:lnTo>
                  <a:pt x="11161" y="5374"/>
                </a:lnTo>
                <a:lnTo>
                  <a:pt x="11357" y="5349"/>
                </a:lnTo>
                <a:close/>
                <a:moveTo>
                  <a:pt x="7718" y="1"/>
                </a:moveTo>
                <a:lnTo>
                  <a:pt x="7303" y="50"/>
                </a:lnTo>
                <a:lnTo>
                  <a:pt x="6887" y="98"/>
                </a:lnTo>
                <a:lnTo>
                  <a:pt x="6497" y="172"/>
                </a:lnTo>
                <a:lnTo>
                  <a:pt x="6106" y="245"/>
                </a:lnTo>
                <a:lnTo>
                  <a:pt x="5715" y="367"/>
                </a:lnTo>
                <a:lnTo>
                  <a:pt x="5349" y="489"/>
                </a:lnTo>
                <a:lnTo>
                  <a:pt x="4958" y="636"/>
                </a:lnTo>
                <a:lnTo>
                  <a:pt x="4616" y="807"/>
                </a:lnTo>
                <a:lnTo>
                  <a:pt x="4250" y="978"/>
                </a:lnTo>
                <a:lnTo>
                  <a:pt x="3908" y="1173"/>
                </a:lnTo>
                <a:lnTo>
                  <a:pt x="3590" y="1393"/>
                </a:lnTo>
                <a:lnTo>
                  <a:pt x="3273" y="1613"/>
                </a:lnTo>
                <a:lnTo>
                  <a:pt x="2955" y="1857"/>
                </a:lnTo>
                <a:lnTo>
                  <a:pt x="2662" y="2125"/>
                </a:lnTo>
                <a:lnTo>
                  <a:pt x="2394" y="2394"/>
                </a:lnTo>
                <a:lnTo>
                  <a:pt x="2125" y="2663"/>
                </a:lnTo>
                <a:lnTo>
                  <a:pt x="1856" y="2956"/>
                </a:lnTo>
                <a:lnTo>
                  <a:pt x="1612" y="3273"/>
                </a:lnTo>
                <a:lnTo>
                  <a:pt x="1392" y="3591"/>
                </a:lnTo>
                <a:lnTo>
                  <a:pt x="1172" y="3908"/>
                </a:lnTo>
                <a:lnTo>
                  <a:pt x="977" y="4250"/>
                </a:lnTo>
                <a:lnTo>
                  <a:pt x="806" y="4617"/>
                </a:lnTo>
                <a:lnTo>
                  <a:pt x="635" y="4959"/>
                </a:lnTo>
                <a:lnTo>
                  <a:pt x="489" y="5349"/>
                </a:lnTo>
                <a:lnTo>
                  <a:pt x="366" y="5716"/>
                </a:lnTo>
                <a:lnTo>
                  <a:pt x="244" y="6106"/>
                </a:lnTo>
                <a:lnTo>
                  <a:pt x="171" y="6497"/>
                </a:lnTo>
                <a:lnTo>
                  <a:pt x="98" y="6888"/>
                </a:lnTo>
                <a:lnTo>
                  <a:pt x="49" y="7303"/>
                </a:lnTo>
                <a:lnTo>
                  <a:pt x="0" y="7718"/>
                </a:lnTo>
                <a:lnTo>
                  <a:pt x="0" y="8134"/>
                </a:lnTo>
                <a:lnTo>
                  <a:pt x="0" y="8549"/>
                </a:lnTo>
                <a:lnTo>
                  <a:pt x="49" y="8964"/>
                </a:lnTo>
                <a:lnTo>
                  <a:pt x="98" y="9379"/>
                </a:lnTo>
                <a:lnTo>
                  <a:pt x="171" y="9770"/>
                </a:lnTo>
                <a:lnTo>
                  <a:pt x="244" y="10161"/>
                </a:lnTo>
                <a:lnTo>
                  <a:pt x="366" y="10551"/>
                </a:lnTo>
                <a:lnTo>
                  <a:pt x="489" y="10918"/>
                </a:lnTo>
                <a:lnTo>
                  <a:pt x="635" y="11309"/>
                </a:lnTo>
                <a:lnTo>
                  <a:pt x="806" y="11650"/>
                </a:lnTo>
                <a:lnTo>
                  <a:pt x="977" y="12017"/>
                </a:lnTo>
                <a:lnTo>
                  <a:pt x="1172" y="12359"/>
                </a:lnTo>
                <a:lnTo>
                  <a:pt x="1392" y="12676"/>
                </a:lnTo>
                <a:lnTo>
                  <a:pt x="1612" y="12994"/>
                </a:lnTo>
                <a:lnTo>
                  <a:pt x="1856" y="13311"/>
                </a:lnTo>
                <a:lnTo>
                  <a:pt x="2125" y="13604"/>
                </a:lnTo>
                <a:lnTo>
                  <a:pt x="2394" y="13873"/>
                </a:lnTo>
                <a:lnTo>
                  <a:pt x="2662" y="14142"/>
                </a:lnTo>
                <a:lnTo>
                  <a:pt x="2955" y="14410"/>
                </a:lnTo>
                <a:lnTo>
                  <a:pt x="3273" y="14655"/>
                </a:lnTo>
                <a:lnTo>
                  <a:pt x="3590" y="14874"/>
                </a:lnTo>
                <a:lnTo>
                  <a:pt x="3908" y="15094"/>
                </a:lnTo>
                <a:lnTo>
                  <a:pt x="4250" y="15290"/>
                </a:lnTo>
                <a:lnTo>
                  <a:pt x="4616" y="15460"/>
                </a:lnTo>
                <a:lnTo>
                  <a:pt x="4958" y="15631"/>
                </a:lnTo>
                <a:lnTo>
                  <a:pt x="5349" y="15778"/>
                </a:lnTo>
                <a:lnTo>
                  <a:pt x="5715" y="15900"/>
                </a:lnTo>
                <a:lnTo>
                  <a:pt x="6106" y="16022"/>
                </a:lnTo>
                <a:lnTo>
                  <a:pt x="6497" y="16095"/>
                </a:lnTo>
                <a:lnTo>
                  <a:pt x="6887" y="16169"/>
                </a:lnTo>
                <a:lnTo>
                  <a:pt x="7303" y="16218"/>
                </a:lnTo>
                <a:lnTo>
                  <a:pt x="7718" y="16266"/>
                </a:lnTo>
                <a:lnTo>
                  <a:pt x="8548" y="16266"/>
                </a:lnTo>
                <a:lnTo>
                  <a:pt x="8963" y="16218"/>
                </a:lnTo>
                <a:lnTo>
                  <a:pt x="9379" y="16169"/>
                </a:lnTo>
                <a:lnTo>
                  <a:pt x="9769" y="16095"/>
                </a:lnTo>
                <a:lnTo>
                  <a:pt x="10160" y="16022"/>
                </a:lnTo>
                <a:lnTo>
                  <a:pt x="10551" y="15900"/>
                </a:lnTo>
                <a:lnTo>
                  <a:pt x="10942" y="15778"/>
                </a:lnTo>
                <a:lnTo>
                  <a:pt x="11308" y="15631"/>
                </a:lnTo>
                <a:lnTo>
                  <a:pt x="11650" y="15460"/>
                </a:lnTo>
                <a:lnTo>
                  <a:pt x="12016" y="15290"/>
                </a:lnTo>
                <a:lnTo>
                  <a:pt x="12358" y="15094"/>
                </a:lnTo>
                <a:lnTo>
                  <a:pt x="12676" y="14874"/>
                </a:lnTo>
                <a:lnTo>
                  <a:pt x="12993" y="14655"/>
                </a:lnTo>
                <a:lnTo>
                  <a:pt x="13311" y="14410"/>
                </a:lnTo>
                <a:lnTo>
                  <a:pt x="13604" y="14142"/>
                </a:lnTo>
                <a:lnTo>
                  <a:pt x="13872" y="13873"/>
                </a:lnTo>
                <a:lnTo>
                  <a:pt x="14166" y="13604"/>
                </a:lnTo>
                <a:lnTo>
                  <a:pt x="14410" y="13311"/>
                </a:lnTo>
                <a:lnTo>
                  <a:pt x="14654" y="12994"/>
                </a:lnTo>
                <a:lnTo>
                  <a:pt x="14874" y="12676"/>
                </a:lnTo>
                <a:lnTo>
                  <a:pt x="15094" y="12359"/>
                </a:lnTo>
                <a:lnTo>
                  <a:pt x="15289" y="12017"/>
                </a:lnTo>
                <a:lnTo>
                  <a:pt x="15460" y="11650"/>
                </a:lnTo>
                <a:lnTo>
                  <a:pt x="15631" y="11309"/>
                </a:lnTo>
                <a:lnTo>
                  <a:pt x="15777" y="10918"/>
                </a:lnTo>
                <a:lnTo>
                  <a:pt x="15900" y="10551"/>
                </a:lnTo>
                <a:lnTo>
                  <a:pt x="16022" y="10161"/>
                </a:lnTo>
                <a:lnTo>
                  <a:pt x="16095" y="9770"/>
                </a:lnTo>
                <a:lnTo>
                  <a:pt x="16168" y="9379"/>
                </a:lnTo>
                <a:lnTo>
                  <a:pt x="16217" y="8964"/>
                </a:lnTo>
                <a:lnTo>
                  <a:pt x="16266" y="8549"/>
                </a:lnTo>
                <a:lnTo>
                  <a:pt x="16266" y="8134"/>
                </a:lnTo>
                <a:lnTo>
                  <a:pt x="16266" y="7718"/>
                </a:lnTo>
                <a:lnTo>
                  <a:pt x="16217" y="7303"/>
                </a:lnTo>
                <a:lnTo>
                  <a:pt x="16168" y="6888"/>
                </a:lnTo>
                <a:lnTo>
                  <a:pt x="16095" y="6497"/>
                </a:lnTo>
                <a:lnTo>
                  <a:pt x="16022" y="6106"/>
                </a:lnTo>
                <a:lnTo>
                  <a:pt x="15900" y="5716"/>
                </a:lnTo>
                <a:lnTo>
                  <a:pt x="15777" y="5349"/>
                </a:lnTo>
                <a:lnTo>
                  <a:pt x="15631" y="4959"/>
                </a:lnTo>
                <a:lnTo>
                  <a:pt x="15460" y="4617"/>
                </a:lnTo>
                <a:lnTo>
                  <a:pt x="15289" y="4250"/>
                </a:lnTo>
                <a:lnTo>
                  <a:pt x="15094" y="3908"/>
                </a:lnTo>
                <a:lnTo>
                  <a:pt x="14874" y="3591"/>
                </a:lnTo>
                <a:lnTo>
                  <a:pt x="14654" y="3273"/>
                </a:lnTo>
                <a:lnTo>
                  <a:pt x="14410" y="2956"/>
                </a:lnTo>
                <a:lnTo>
                  <a:pt x="14166" y="2663"/>
                </a:lnTo>
                <a:lnTo>
                  <a:pt x="13872" y="2394"/>
                </a:lnTo>
                <a:lnTo>
                  <a:pt x="13604" y="2125"/>
                </a:lnTo>
                <a:lnTo>
                  <a:pt x="13311" y="1857"/>
                </a:lnTo>
                <a:lnTo>
                  <a:pt x="12993" y="1613"/>
                </a:lnTo>
                <a:lnTo>
                  <a:pt x="12676" y="1393"/>
                </a:lnTo>
                <a:lnTo>
                  <a:pt x="12358" y="1173"/>
                </a:lnTo>
                <a:lnTo>
                  <a:pt x="12016" y="978"/>
                </a:lnTo>
                <a:lnTo>
                  <a:pt x="11650" y="807"/>
                </a:lnTo>
                <a:lnTo>
                  <a:pt x="11308" y="636"/>
                </a:lnTo>
                <a:lnTo>
                  <a:pt x="10942" y="489"/>
                </a:lnTo>
                <a:lnTo>
                  <a:pt x="10551" y="367"/>
                </a:lnTo>
                <a:lnTo>
                  <a:pt x="10160" y="245"/>
                </a:lnTo>
                <a:lnTo>
                  <a:pt x="9769" y="172"/>
                </a:lnTo>
                <a:lnTo>
                  <a:pt x="9379" y="98"/>
                </a:lnTo>
                <a:lnTo>
                  <a:pt x="8963" y="50"/>
                </a:lnTo>
                <a:lnTo>
                  <a:pt x="8548" y="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968;p48"/>
          <p:cNvSpPr/>
          <p:nvPr/>
        </p:nvSpPr>
        <p:spPr>
          <a:xfrm>
            <a:off x="6236860" y="5661895"/>
            <a:ext cx="339959" cy="339980"/>
          </a:xfrm>
          <a:custGeom>
            <a:avLst/>
            <a:gdLst/>
            <a:ahLst/>
            <a:cxnLst/>
            <a:rect l="l" t="t" r="r" b="b"/>
            <a:pathLst>
              <a:path w="16266" h="16267" extrusionOk="0">
                <a:moveTo>
                  <a:pt x="11503" y="5349"/>
                </a:moveTo>
                <a:lnTo>
                  <a:pt x="11650" y="5398"/>
                </a:lnTo>
                <a:lnTo>
                  <a:pt x="11796" y="5447"/>
                </a:lnTo>
                <a:lnTo>
                  <a:pt x="11919" y="5545"/>
                </a:lnTo>
                <a:lnTo>
                  <a:pt x="12065" y="5691"/>
                </a:lnTo>
                <a:lnTo>
                  <a:pt x="12163" y="5838"/>
                </a:lnTo>
                <a:lnTo>
                  <a:pt x="12212" y="6033"/>
                </a:lnTo>
                <a:lnTo>
                  <a:pt x="12236" y="6229"/>
                </a:lnTo>
                <a:lnTo>
                  <a:pt x="12236" y="6375"/>
                </a:lnTo>
                <a:lnTo>
                  <a:pt x="12187" y="6522"/>
                </a:lnTo>
                <a:lnTo>
                  <a:pt x="12138" y="6644"/>
                </a:lnTo>
                <a:lnTo>
                  <a:pt x="12041" y="6766"/>
                </a:lnTo>
                <a:lnTo>
                  <a:pt x="7938" y="10893"/>
                </a:lnTo>
                <a:lnTo>
                  <a:pt x="7816" y="11015"/>
                </a:lnTo>
                <a:lnTo>
                  <a:pt x="7645" y="11113"/>
                </a:lnTo>
                <a:lnTo>
                  <a:pt x="7474" y="11186"/>
                </a:lnTo>
                <a:lnTo>
                  <a:pt x="7303" y="11211"/>
                </a:lnTo>
                <a:lnTo>
                  <a:pt x="7083" y="11211"/>
                </a:lnTo>
                <a:lnTo>
                  <a:pt x="6912" y="11162"/>
                </a:lnTo>
                <a:lnTo>
                  <a:pt x="6765" y="11064"/>
                </a:lnTo>
                <a:lnTo>
                  <a:pt x="6619" y="10967"/>
                </a:lnTo>
                <a:lnTo>
                  <a:pt x="4567" y="8915"/>
                </a:lnTo>
                <a:lnTo>
                  <a:pt x="4470" y="8769"/>
                </a:lnTo>
                <a:lnTo>
                  <a:pt x="4372" y="8622"/>
                </a:lnTo>
                <a:lnTo>
                  <a:pt x="4323" y="8451"/>
                </a:lnTo>
                <a:lnTo>
                  <a:pt x="4323" y="8280"/>
                </a:lnTo>
                <a:lnTo>
                  <a:pt x="4323" y="8109"/>
                </a:lnTo>
                <a:lnTo>
                  <a:pt x="4372" y="7938"/>
                </a:lnTo>
                <a:lnTo>
                  <a:pt x="4470" y="7792"/>
                </a:lnTo>
                <a:lnTo>
                  <a:pt x="4567" y="7670"/>
                </a:lnTo>
                <a:lnTo>
                  <a:pt x="4714" y="7547"/>
                </a:lnTo>
                <a:lnTo>
                  <a:pt x="4860" y="7474"/>
                </a:lnTo>
                <a:lnTo>
                  <a:pt x="5031" y="7425"/>
                </a:lnTo>
                <a:lnTo>
                  <a:pt x="5202" y="7401"/>
                </a:lnTo>
                <a:lnTo>
                  <a:pt x="5373" y="7425"/>
                </a:lnTo>
                <a:lnTo>
                  <a:pt x="5520" y="7474"/>
                </a:lnTo>
                <a:lnTo>
                  <a:pt x="5691" y="7547"/>
                </a:lnTo>
                <a:lnTo>
                  <a:pt x="5813" y="7670"/>
                </a:lnTo>
                <a:lnTo>
                  <a:pt x="7181" y="9013"/>
                </a:lnTo>
                <a:lnTo>
                  <a:pt x="10673" y="5667"/>
                </a:lnTo>
                <a:lnTo>
                  <a:pt x="10820" y="5520"/>
                </a:lnTo>
                <a:lnTo>
                  <a:pt x="10991" y="5423"/>
                </a:lnTo>
                <a:lnTo>
                  <a:pt x="11161" y="5374"/>
                </a:lnTo>
                <a:lnTo>
                  <a:pt x="11357" y="5349"/>
                </a:lnTo>
                <a:close/>
                <a:moveTo>
                  <a:pt x="7718" y="1"/>
                </a:moveTo>
                <a:lnTo>
                  <a:pt x="7303" y="50"/>
                </a:lnTo>
                <a:lnTo>
                  <a:pt x="6887" y="98"/>
                </a:lnTo>
                <a:lnTo>
                  <a:pt x="6497" y="172"/>
                </a:lnTo>
                <a:lnTo>
                  <a:pt x="6106" y="245"/>
                </a:lnTo>
                <a:lnTo>
                  <a:pt x="5715" y="367"/>
                </a:lnTo>
                <a:lnTo>
                  <a:pt x="5349" y="489"/>
                </a:lnTo>
                <a:lnTo>
                  <a:pt x="4958" y="636"/>
                </a:lnTo>
                <a:lnTo>
                  <a:pt x="4616" y="807"/>
                </a:lnTo>
                <a:lnTo>
                  <a:pt x="4250" y="978"/>
                </a:lnTo>
                <a:lnTo>
                  <a:pt x="3908" y="1173"/>
                </a:lnTo>
                <a:lnTo>
                  <a:pt x="3590" y="1393"/>
                </a:lnTo>
                <a:lnTo>
                  <a:pt x="3273" y="1613"/>
                </a:lnTo>
                <a:lnTo>
                  <a:pt x="2955" y="1857"/>
                </a:lnTo>
                <a:lnTo>
                  <a:pt x="2662" y="2125"/>
                </a:lnTo>
                <a:lnTo>
                  <a:pt x="2394" y="2394"/>
                </a:lnTo>
                <a:lnTo>
                  <a:pt x="2125" y="2663"/>
                </a:lnTo>
                <a:lnTo>
                  <a:pt x="1856" y="2956"/>
                </a:lnTo>
                <a:lnTo>
                  <a:pt x="1612" y="3273"/>
                </a:lnTo>
                <a:lnTo>
                  <a:pt x="1392" y="3591"/>
                </a:lnTo>
                <a:lnTo>
                  <a:pt x="1172" y="3908"/>
                </a:lnTo>
                <a:lnTo>
                  <a:pt x="977" y="4250"/>
                </a:lnTo>
                <a:lnTo>
                  <a:pt x="806" y="4617"/>
                </a:lnTo>
                <a:lnTo>
                  <a:pt x="635" y="4959"/>
                </a:lnTo>
                <a:lnTo>
                  <a:pt x="489" y="5349"/>
                </a:lnTo>
                <a:lnTo>
                  <a:pt x="366" y="5716"/>
                </a:lnTo>
                <a:lnTo>
                  <a:pt x="244" y="6106"/>
                </a:lnTo>
                <a:lnTo>
                  <a:pt x="171" y="6497"/>
                </a:lnTo>
                <a:lnTo>
                  <a:pt x="98" y="6888"/>
                </a:lnTo>
                <a:lnTo>
                  <a:pt x="49" y="7303"/>
                </a:lnTo>
                <a:lnTo>
                  <a:pt x="0" y="7718"/>
                </a:lnTo>
                <a:lnTo>
                  <a:pt x="0" y="8134"/>
                </a:lnTo>
                <a:lnTo>
                  <a:pt x="0" y="8549"/>
                </a:lnTo>
                <a:lnTo>
                  <a:pt x="49" y="8964"/>
                </a:lnTo>
                <a:lnTo>
                  <a:pt x="98" y="9379"/>
                </a:lnTo>
                <a:lnTo>
                  <a:pt x="171" y="9770"/>
                </a:lnTo>
                <a:lnTo>
                  <a:pt x="244" y="10161"/>
                </a:lnTo>
                <a:lnTo>
                  <a:pt x="366" y="10551"/>
                </a:lnTo>
                <a:lnTo>
                  <a:pt x="489" y="10918"/>
                </a:lnTo>
                <a:lnTo>
                  <a:pt x="635" y="11309"/>
                </a:lnTo>
                <a:lnTo>
                  <a:pt x="806" y="11650"/>
                </a:lnTo>
                <a:lnTo>
                  <a:pt x="977" y="12017"/>
                </a:lnTo>
                <a:lnTo>
                  <a:pt x="1172" y="12359"/>
                </a:lnTo>
                <a:lnTo>
                  <a:pt x="1392" y="12676"/>
                </a:lnTo>
                <a:lnTo>
                  <a:pt x="1612" y="12994"/>
                </a:lnTo>
                <a:lnTo>
                  <a:pt x="1856" y="13311"/>
                </a:lnTo>
                <a:lnTo>
                  <a:pt x="2125" y="13604"/>
                </a:lnTo>
                <a:lnTo>
                  <a:pt x="2394" y="13873"/>
                </a:lnTo>
                <a:lnTo>
                  <a:pt x="2662" y="14142"/>
                </a:lnTo>
                <a:lnTo>
                  <a:pt x="2955" y="14410"/>
                </a:lnTo>
                <a:lnTo>
                  <a:pt x="3273" y="14655"/>
                </a:lnTo>
                <a:lnTo>
                  <a:pt x="3590" y="14874"/>
                </a:lnTo>
                <a:lnTo>
                  <a:pt x="3908" y="15094"/>
                </a:lnTo>
                <a:lnTo>
                  <a:pt x="4250" y="15290"/>
                </a:lnTo>
                <a:lnTo>
                  <a:pt x="4616" y="15460"/>
                </a:lnTo>
                <a:lnTo>
                  <a:pt x="4958" y="15631"/>
                </a:lnTo>
                <a:lnTo>
                  <a:pt x="5349" y="15778"/>
                </a:lnTo>
                <a:lnTo>
                  <a:pt x="5715" y="15900"/>
                </a:lnTo>
                <a:lnTo>
                  <a:pt x="6106" y="16022"/>
                </a:lnTo>
                <a:lnTo>
                  <a:pt x="6497" y="16095"/>
                </a:lnTo>
                <a:lnTo>
                  <a:pt x="6887" y="16169"/>
                </a:lnTo>
                <a:lnTo>
                  <a:pt x="7303" y="16218"/>
                </a:lnTo>
                <a:lnTo>
                  <a:pt x="7718" y="16266"/>
                </a:lnTo>
                <a:lnTo>
                  <a:pt x="8548" y="16266"/>
                </a:lnTo>
                <a:lnTo>
                  <a:pt x="8963" y="16218"/>
                </a:lnTo>
                <a:lnTo>
                  <a:pt x="9379" y="16169"/>
                </a:lnTo>
                <a:lnTo>
                  <a:pt x="9769" y="16095"/>
                </a:lnTo>
                <a:lnTo>
                  <a:pt x="10160" y="16022"/>
                </a:lnTo>
                <a:lnTo>
                  <a:pt x="10551" y="15900"/>
                </a:lnTo>
                <a:lnTo>
                  <a:pt x="10942" y="15778"/>
                </a:lnTo>
                <a:lnTo>
                  <a:pt x="11308" y="15631"/>
                </a:lnTo>
                <a:lnTo>
                  <a:pt x="11650" y="15460"/>
                </a:lnTo>
                <a:lnTo>
                  <a:pt x="12016" y="15290"/>
                </a:lnTo>
                <a:lnTo>
                  <a:pt x="12358" y="15094"/>
                </a:lnTo>
                <a:lnTo>
                  <a:pt x="12676" y="14874"/>
                </a:lnTo>
                <a:lnTo>
                  <a:pt x="12993" y="14655"/>
                </a:lnTo>
                <a:lnTo>
                  <a:pt x="13311" y="14410"/>
                </a:lnTo>
                <a:lnTo>
                  <a:pt x="13604" y="14142"/>
                </a:lnTo>
                <a:lnTo>
                  <a:pt x="13872" y="13873"/>
                </a:lnTo>
                <a:lnTo>
                  <a:pt x="14166" y="13604"/>
                </a:lnTo>
                <a:lnTo>
                  <a:pt x="14410" y="13311"/>
                </a:lnTo>
                <a:lnTo>
                  <a:pt x="14654" y="12994"/>
                </a:lnTo>
                <a:lnTo>
                  <a:pt x="14874" y="12676"/>
                </a:lnTo>
                <a:lnTo>
                  <a:pt x="15094" y="12359"/>
                </a:lnTo>
                <a:lnTo>
                  <a:pt x="15289" y="12017"/>
                </a:lnTo>
                <a:lnTo>
                  <a:pt x="15460" y="11650"/>
                </a:lnTo>
                <a:lnTo>
                  <a:pt x="15631" y="11309"/>
                </a:lnTo>
                <a:lnTo>
                  <a:pt x="15777" y="10918"/>
                </a:lnTo>
                <a:lnTo>
                  <a:pt x="15900" y="10551"/>
                </a:lnTo>
                <a:lnTo>
                  <a:pt x="16022" y="10161"/>
                </a:lnTo>
                <a:lnTo>
                  <a:pt x="16095" y="9770"/>
                </a:lnTo>
                <a:lnTo>
                  <a:pt x="16168" y="9379"/>
                </a:lnTo>
                <a:lnTo>
                  <a:pt x="16217" y="8964"/>
                </a:lnTo>
                <a:lnTo>
                  <a:pt x="16266" y="8549"/>
                </a:lnTo>
                <a:lnTo>
                  <a:pt x="16266" y="8134"/>
                </a:lnTo>
                <a:lnTo>
                  <a:pt x="16266" y="7718"/>
                </a:lnTo>
                <a:lnTo>
                  <a:pt x="16217" y="7303"/>
                </a:lnTo>
                <a:lnTo>
                  <a:pt x="16168" y="6888"/>
                </a:lnTo>
                <a:lnTo>
                  <a:pt x="16095" y="6497"/>
                </a:lnTo>
                <a:lnTo>
                  <a:pt x="16022" y="6106"/>
                </a:lnTo>
                <a:lnTo>
                  <a:pt x="15900" y="5716"/>
                </a:lnTo>
                <a:lnTo>
                  <a:pt x="15777" y="5349"/>
                </a:lnTo>
                <a:lnTo>
                  <a:pt x="15631" y="4959"/>
                </a:lnTo>
                <a:lnTo>
                  <a:pt x="15460" y="4617"/>
                </a:lnTo>
                <a:lnTo>
                  <a:pt x="15289" y="4250"/>
                </a:lnTo>
                <a:lnTo>
                  <a:pt x="15094" y="3908"/>
                </a:lnTo>
                <a:lnTo>
                  <a:pt x="14874" y="3591"/>
                </a:lnTo>
                <a:lnTo>
                  <a:pt x="14654" y="3273"/>
                </a:lnTo>
                <a:lnTo>
                  <a:pt x="14410" y="2956"/>
                </a:lnTo>
                <a:lnTo>
                  <a:pt x="14166" y="2663"/>
                </a:lnTo>
                <a:lnTo>
                  <a:pt x="13872" y="2394"/>
                </a:lnTo>
                <a:lnTo>
                  <a:pt x="13604" y="2125"/>
                </a:lnTo>
                <a:lnTo>
                  <a:pt x="13311" y="1857"/>
                </a:lnTo>
                <a:lnTo>
                  <a:pt x="12993" y="1613"/>
                </a:lnTo>
                <a:lnTo>
                  <a:pt x="12676" y="1393"/>
                </a:lnTo>
                <a:lnTo>
                  <a:pt x="12358" y="1173"/>
                </a:lnTo>
                <a:lnTo>
                  <a:pt x="12016" y="978"/>
                </a:lnTo>
                <a:lnTo>
                  <a:pt x="11650" y="807"/>
                </a:lnTo>
                <a:lnTo>
                  <a:pt x="11308" y="636"/>
                </a:lnTo>
                <a:lnTo>
                  <a:pt x="10942" y="489"/>
                </a:lnTo>
                <a:lnTo>
                  <a:pt x="10551" y="367"/>
                </a:lnTo>
                <a:lnTo>
                  <a:pt x="10160" y="245"/>
                </a:lnTo>
                <a:lnTo>
                  <a:pt x="9769" y="172"/>
                </a:lnTo>
                <a:lnTo>
                  <a:pt x="9379" y="98"/>
                </a:lnTo>
                <a:lnTo>
                  <a:pt x="8963" y="50"/>
                </a:lnTo>
                <a:lnTo>
                  <a:pt x="8548" y="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94" name="AutoShape 2" descr="C:\Users\Ольга\Desktop\_-15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196" name="AutoShape 4" descr="C:\Users\Ольга\Desktop\_-15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198" name="AutoShape 6" descr="C:\Users\Ольга\Desktop\_-15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200" name="AutoShape 8" descr="C:\Users\Ольга\Desktop\_-15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202" name="AutoShape 10" descr="C:\Users\Ольга\Desktop\_-15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204" name="Picture 12" descr="C:\Users\Ольга\Desktop\ooo-dzhi-el-pi-83a75a43a39439cf5746ea56249919f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1516" y="1225295"/>
            <a:ext cx="6234363" cy="1974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5951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Объект и предмет исследования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6669024" y="1281430"/>
            <a:ext cx="5257800" cy="1918970"/>
          </a:xfrm>
        </p:spPr>
        <p:txBody>
          <a:bodyPr/>
          <a:lstStyle/>
          <a:p>
            <a:pPr marL="0" algn="ctr">
              <a:spcBef>
                <a:spcPts val="0"/>
              </a:spcBef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Объект исследования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транспортно-логистическая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организация ООО «Джи Эл Пи»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AE786A0-47A0-48B3-8B15-CB0CD8CA3ED8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6" name="Текст 2"/>
          <p:cNvSpPr txBox="1">
            <a:spLocks/>
          </p:cNvSpPr>
          <p:nvPr/>
        </p:nvSpPr>
        <p:spPr>
          <a:xfrm>
            <a:off x="438912" y="4224528"/>
            <a:ext cx="5248656" cy="247802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indent="-228600" algn="ctr">
              <a:lnSpc>
                <a:spcPct val="120000"/>
              </a:lnSpc>
            </a:pPr>
            <a:r>
              <a:rPr lang="ru-RU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Предмет исследования</a:t>
            </a:r>
            <a:r>
              <a:rPr lang="ru-RU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система организации грузовых перевозок автомобильным транспортом на предприятии ООО «Джи Эл Пи».</a:t>
            </a:r>
          </a:p>
          <a:p>
            <a:pPr indent="-228600" algn="ctr">
              <a:lnSpc>
                <a:spcPct val="110000"/>
              </a:lnSpc>
            </a:pPr>
            <a:endParaRPr lang="ru-RU" sz="36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170" name="AutoShape 2" descr="C:\Users\Ольга\Desktop\_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rot="16200000" flipH="1">
            <a:off x="4443984" y="2852928"/>
            <a:ext cx="3639312" cy="182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/>
          <p:cNvPicPr/>
          <p:nvPr/>
        </p:nvPicPr>
        <p:blipFill>
          <a:blip r:embed="rId2" cstate="print"/>
          <a:srcRect l="3395" t="4100" r="1600" b="5239"/>
          <a:stretch>
            <a:fillRect/>
          </a:stretch>
        </p:blipFill>
        <p:spPr bwMode="auto">
          <a:xfrm>
            <a:off x="406908" y="1117092"/>
            <a:ext cx="5654040" cy="303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Рисунок 13"/>
          <p:cNvPicPr/>
          <p:nvPr/>
        </p:nvPicPr>
        <p:blipFill>
          <a:blip r:embed="rId3" cstate="print"/>
          <a:srcRect l="3407" t="4276" r="1471" b="5463"/>
          <a:stretch>
            <a:fillRect/>
          </a:stretch>
        </p:blipFill>
        <p:spPr bwMode="auto">
          <a:xfrm>
            <a:off x="6400800" y="3209544"/>
            <a:ext cx="5605272" cy="3093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0728" y="0"/>
            <a:ext cx="9805416" cy="1025494"/>
          </a:xfrm>
        </p:spPr>
        <p:txBody>
          <a:bodyPr>
            <a:noAutofit/>
          </a:bodyPr>
          <a:lstStyle/>
          <a:p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Теоретические аспекты исследования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AE786A0-47A0-48B3-8B15-CB0CD8CA3ED8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6" name="Freeform 15"/>
          <p:cNvSpPr/>
          <p:nvPr/>
        </p:nvSpPr>
        <p:spPr>
          <a:xfrm>
            <a:off x="0" y="4975412"/>
            <a:ext cx="12192000" cy="1882588"/>
          </a:xfrm>
          <a:custGeom>
            <a:avLst/>
            <a:gdLst/>
            <a:ahLst/>
            <a:cxnLst/>
            <a:rect l="l" t="t" r="r" b="b"/>
            <a:pathLst>
              <a:path w="2006458" h="812800">
                <a:moveTo>
                  <a:pt x="0" y="0"/>
                </a:moveTo>
                <a:lnTo>
                  <a:pt x="2006458" y="0"/>
                </a:lnTo>
                <a:lnTo>
                  <a:pt x="2006458" y="812800"/>
                </a:lnTo>
                <a:lnTo>
                  <a:pt x="0" y="812800"/>
                </a:lnTo>
                <a:close/>
              </a:path>
            </a:pathLst>
          </a:custGeom>
          <a:solidFill>
            <a:schemeClr val="tx1"/>
          </a:solidFill>
        </p:spPr>
      </p:sp>
      <p:pic>
        <p:nvPicPr>
          <p:cNvPr id="9" name="Рисунок 8" descr="C:\Users\Ольга\Desktop\shutterstock_114453971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7840" y="1911096"/>
            <a:ext cx="1045464" cy="89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Текст 2"/>
          <p:cNvSpPr txBox="1">
            <a:spLocks/>
          </p:cNvSpPr>
          <p:nvPr/>
        </p:nvSpPr>
        <p:spPr>
          <a:xfrm>
            <a:off x="0" y="5201158"/>
            <a:ext cx="12192000" cy="3736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 algn="ctr"/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Особенности грузоперевозок автомобильным транспортом заключаются в гибкости и маневренности, возможности перевозить грузы разных габаритов, составлении сложных цепочек поставок. При этом, автомобильные грузовые перевозки классифицируются по различным признакам: по территориальному принципу, по объему и типу груза, в зависимости от назначения продукции, п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периодичности,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 характеристикам и свойствам грузов.</a:t>
            </a:r>
          </a:p>
          <a:p>
            <a:pPr lvl="0" indent="-228600" algn="ctr"/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Диаграмма 14"/>
          <p:cNvGraphicFramePr/>
          <p:nvPr/>
        </p:nvGraphicFramePr>
        <p:xfrm>
          <a:off x="265938" y="894588"/>
          <a:ext cx="5661660" cy="2087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Диаграмма 17"/>
          <p:cNvGraphicFramePr/>
          <p:nvPr/>
        </p:nvGraphicFramePr>
        <p:xfrm>
          <a:off x="6236208" y="936498"/>
          <a:ext cx="5736336" cy="20353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9" name="Диаграмма 18"/>
          <p:cNvGraphicFramePr/>
          <p:nvPr/>
        </p:nvGraphicFramePr>
        <p:xfrm>
          <a:off x="5650992" y="2835402"/>
          <a:ext cx="6419088" cy="2156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0" name="Диаграмма 19"/>
          <p:cNvGraphicFramePr/>
          <p:nvPr/>
        </p:nvGraphicFramePr>
        <p:xfrm>
          <a:off x="179070" y="2775966"/>
          <a:ext cx="5707380" cy="22021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09160" y="0"/>
            <a:ext cx="5998464" cy="1025494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Общая характеристика </a:t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ООО «Джи Эл Пи» 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AE786A0-47A0-48B3-8B15-CB0CD8CA3ED8}" type="slidenum">
              <a:rPr lang="ru-RU" smtClean="0"/>
              <a:pPr/>
              <a:t>6</a:t>
            </a:fld>
            <a:endParaRPr lang="ru-RU"/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128016" y="1490472"/>
          <a:ext cx="6931152" cy="45371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5703"/>
                <a:gridCol w="1369089"/>
                <a:gridCol w="5166360"/>
              </a:tblGrid>
              <a:tr h="5098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№ п/</a:t>
                      </a:r>
                      <a:r>
                        <a:rPr lang="ru-RU" sz="1200" b="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</a:t>
                      </a:r>
                      <a:endParaRPr lang="ru-RU" sz="1100" b="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Услуги</a:t>
                      </a:r>
                      <a:endParaRPr lang="ru-RU" sz="1100" b="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Описание</a:t>
                      </a:r>
                      <a:endParaRPr lang="ru-RU" sz="1100" b="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350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  <a:endParaRPr lang="ru-RU" sz="1100" b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Предоставление</a:t>
                      </a:r>
                      <a:br>
                        <a:rPr lang="ru-RU" sz="1200" b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200" b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грузового транспорта</a:t>
                      </a:r>
                      <a:endParaRPr lang="ru-RU" sz="1100" b="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Собственный и наемный </a:t>
                      </a:r>
                      <a:r>
                        <a:rPr lang="ru-RU" sz="1200" b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автопарк</a:t>
                      </a:r>
                      <a:r>
                        <a:rPr lang="ru-RU" sz="1200" b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с </a:t>
                      </a:r>
                      <a:r>
                        <a:rPr lang="ru-RU" sz="1200" b="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тоннажностью</a:t>
                      </a:r>
                      <a:r>
                        <a:rPr lang="ru-RU" sz="1200" b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от 800 кг до 20 тонн (самый большой в Москве): </a:t>
                      </a:r>
                      <a:r>
                        <a:rPr lang="ru-RU" sz="1200" b="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мелкотоннажный</a:t>
                      </a:r>
                      <a:r>
                        <a:rPr lang="ru-RU" sz="1200" b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</a:t>
                      </a:r>
                      <a:r>
                        <a:rPr lang="ru-RU" sz="1200" b="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среднетоннажный</a:t>
                      </a:r>
                      <a:r>
                        <a:rPr lang="ru-RU" sz="1200" b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и крупнотоннажный транспорт</a:t>
                      </a:r>
                      <a:endParaRPr lang="ru-RU" sz="1100" b="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552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  <a:endParaRPr lang="ru-RU" sz="1100" b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Диспетчеризация</a:t>
                      </a:r>
                      <a:endParaRPr lang="ru-RU" sz="1100" b="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Контроль на линии 24/7. Решение различных вопросов ,возникающие в процессе доставки.</a:t>
                      </a:r>
                      <a:endParaRPr lang="ru-RU" sz="1100" b="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179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  <a:endParaRPr lang="ru-RU" sz="1100" b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Оптимизация логистики</a:t>
                      </a:r>
                      <a:endParaRPr lang="ru-RU" sz="1100" b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Разработка и реализация проектов по снижению стоимости доставки на единицу товара.</a:t>
                      </a:r>
                      <a:endParaRPr lang="ru-RU" sz="1100" b="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114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</a:t>
                      </a:r>
                      <a:endParaRPr lang="ru-RU" sz="1100" b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Маршрутизация</a:t>
                      </a:r>
                      <a:endParaRPr lang="ru-RU" sz="1100" b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Маршрутизация доставки, используя лучшие алгоритмы и решения на рынке.</a:t>
                      </a:r>
                      <a:endParaRPr lang="ru-RU" sz="1100" b="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309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  <a:endParaRPr lang="ru-RU" sz="1100" b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IT-сервисы</a:t>
                      </a:r>
                      <a:br>
                        <a:rPr lang="ru-RU" sz="1200" b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200" b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 интеграции</a:t>
                      </a:r>
                      <a:endParaRPr lang="ru-RU" sz="1100" b="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Есть личный кабинет для работы с заявками. Имеется возможность интегрироваться с учетными и ERP системами компаний (потребителей услуг).</a:t>
                      </a:r>
                      <a:endParaRPr lang="ru-RU" sz="1100" b="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297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</a:t>
                      </a:r>
                      <a:endParaRPr lang="ru-RU" sz="1100" b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Аутсафф</a:t>
                      </a:r>
                      <a:br>
                        <a:rPr lang="ru-RU" sz="1200" b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</a:br>
                      <a:r>
                        <a:rPr lang="ru-RU" sz="1200" b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персонала</a:t>
                      </a:r>
                      <a:endParaRPr lang="ru-RU" sz="1100" b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Предоставление водителей,  грузчиков</a:t>
                      </a: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такелажников</a:t>
                      </a:r>
                      <a:r>
                        <a:rPr lang="ru-RU" sz="1200" b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работников склада. Предоставление удаленных логистов, диспетчеров.</a:t>
                      </a:r>
                      <a:endParaRPr lang="ru-RU" sz="1100" b="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9696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</a:t>
                      </a:r>
                      <a:endParaRPr lang="ru-RU" sz="1100" b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Услуги перевозки</a:t>
                      </a:r>
                      <a:endParaRPr lang="ru-RU" sz="1100" b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Доставка любого объема грузов, товаров с производств, складов, РЦ до розничных точек, </a:t>
                      </a:r>
                      <a:r>
                        <a:rPr lang="ru-RU" sz="1200" b="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дарксторов</a:t>
                      </a:r>
                      <a:r>
                        <a:rPr lang="ru-RU" sz="1200" b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перевозка </a:t>
                      </a:r>
                      <a:r>
                        <a:rPr lang="ru-RU" sz="1200" b="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HoReCa</a:t>
                      </a:r>
                      <a:r>
                        <a:rPr lang="ru-RU" sz="1200" b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 FMCG, </a:t>
                      </a:r>
                      <a:r>
                        <a:rPr lang="ru-RU" sz="1200" b="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скоропорт</a:t>
                      </a:r>
                      <a:r>
                        <a:rPr lang="ru-RU" sz="1200" b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 алкоголь, продукты питания и </a:t>
                      </a:r>
                      <a:r>
                        <a:rPr lang="ru-RU" sz="1200" b="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фармпродукция</a:t>
                      </a:r>
                      <a:r>
                        <a:rPr lang="ru-RU" sz="1200" b="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доставка грузов на </a:t>
                      </a:r>
                      <a:r>
                        <a:rPr lang="ru-RU" sz="1200" b="0" dirty="0" err="1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маркетплейсы</a:t>
                      </a:r>
                      <a:endParaRPr lang="ru-RU" sz="1100" b="0" dirty="0">
                        <a:solidFill>
                          <a:srgbClr val="0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7" name="Рисунок 16"/>
          <p:cNvPicPr/>
          <p:nvPr/>
        </p:nvPicPr>
        <p:blipFill>
          <a:blip r:embed="rId2" cstate="print"/>
          <a:srcRect l="11748" t="51530" r="8866" b="27100"/>
          <a:stretch>
            <a:fillRect/>
          </a:stretch>
        </p:blipFill>
        <p:spPr bwMode="auto">
          <a:xfrm>
            <a:off x="6245352" y="6190488"/>
            <a:ext cx="4718304" cy="66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22592" y="1024128"/>
            <a:ext cx="5169408" cy="2596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Рисунок 18"/>
          <p:cNvPicPr/>
          <p:nvPr/>
        </p:nvPicPr>
        <p:blipFill>
          <a:blip r:embed="rId4" cstate="print"/>
          <a:srcRect l="11936" t="48562" r="8583" b="20548"/>
          <a:stretch>
            <a:fillRect/>
          </a:stretch>
        </p:blipFill>
        <p:spPr bwMode="auto">
          <a:xfrm>
            <a:off x="0" y="0"/>
            <a:ext cx="4736592" cy="103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75"/>
          <p:cNvSpPr txBox="1"/>
          <p:nvPr/>
        </p:nvSpPr>
        <p:spPr>
          <a:xfrm>
            <a:off x="158496" y="1022810"/>
            <a:ext cx="5602224" cy="406820"/>
          </a:xfrm>
          <a:prstGeom prst="rect">
            <a:avLst/>
          </a:prstGeom>
          <a:noFill/>
        </p:spPr>
        <p:txBody>
          <a:bodyPr wrap="square" lIns="128568" tIns="64283" rIns="128568" bIns="64283" rtlCol="0">
            <a:spAutoFit/>
          </a:bodyPr>
          <a:lstStyle/>
          <a:p>
            <a:pPr lvl="0" algn="ctr"/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Таблица 1- Услуги компании </a:t>
            </a:r>
            <a:endParaRPr lang="en-GB" altLang="zh-CN" sz="1400" dirty="0">
              <a:solidFill>
                <a:srgbClr val="00000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+mn-lt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5" cstate="print"/>
          <a:srcRect l="3395" t="4566" r="1600" b="5251"/>
          <a:stretch>
            <a:fillRect/>
          </a:stretch>
        </p:blipFill>
        <p:spPr bwMode="auto">
          <a:xfrm>
            <a:off x="9720072" y="3631033"/>
            <a:ext cx="2353056" cy="121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2" cstate="print"/>
          <a:srcRect l="11748" t="31256" r="8866" b="48653"/>
          <a:stretch>
            <a:fillRect/>
          </a:stretch>
        </p:blipFill>
        <p:spPr bwMode="auto">
          <a:xfrm>
            <a:off x="1527048" y="6187440"/>
            <a:ext cx="4718304" cy="67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6" cstate="print"/>
          <a:srcRect l="3267" t="3881" r="960" b="4338"/>
          <a:stretch>
            <a:fillRect/>
          </a:stretch>
        </p:blipFill>
        <p:spPr bwMode="auto">
          <a:xfrm>
            <a:off x="7086601" y="3634201"/>
            <a:ext cx="2596895" cy="1193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7" cstate="print"/>
          <a:srcRect l="3011" t="4110" r="1858" b="4794"/>
          <a:stretch>
            <a:fillRect/>
          </a:stretch>
        </p:blipFill>
        <p:spPr bwMode="auto">
          <a:xfrm>
            <a:off x="7121081" y="4882896"/>
            <a:ext cx="2580704" cy="120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/>
          <p:nvPr/>
        </p:nvPicPr>
        <p:blipFill>
          <a:blip r:embed="rId8" cstate="print"/>
          <a:srcRect l="3139" t="4110" r="1410" b="4794"/>
          <a:stretch>
            <a:fillRect/>
          </a:stretch>
        </p:blipFill>
        <p:spPr bwMode="auto">
          <a:xfrm>
            <a:off x="9756648" y="4901184"/>
            <a:ext cx="2298192" cy="120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3192" y="0"/>
            <a:ext cx="9511384" cy="1025494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Анализ финансовых показателей ООО «Джи Эл Пи» с 2022-2024гг.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AE786A0-47A0-48B3-8B15-CB0CD8CA3ED8}" type="slidenum">
              <a:rPr lang="ru-RU" smtClean="0"/>
              <a:pPr/>
              <a:t>7</a:t>
            </a:fld>
            <a:endParaRPr lang="ru-RU"/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185547" y="1060704"/>
          <a:ext cx="4304157" cy="2468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Диаграмма 13"/>
          <p:cNvGraphicFramePr/>
          <p:nvPr/>
        </p:nvGraphicFramePr>
        <p:xfrm>
          <a:off x="192024" y="3575304"/>
          <a:ext cx="4087367" cy="2990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Диаграмма 14"/>
          <p:cNvGraphicFramePr/>
          <p:nvPr/>
        </p:nvGraphicFramePr>
        <p:xfrm>
          <a:off x="8141970" y="1242060"/>
          <a:ext cx="4050030" cy="23881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Диаграмма 15"/>
          <p:cNvGraphicFramePr/>
          <p:nvPr/>
        </p:nvGraphicFramePr>
        <p:xfrm>
          <a:off x="7831074" y="4025646"/>
          <a:ext cx="4360926" cy="24460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7" name="Диаграмма 16"/>
          <p:cNvGraphicFramePr/>
          <p:nvPr/>
        </p:nvGraphicFramePr>
        <p:xfrm>
          <a:off x="4407407" y="1139190"/>
          <a:ext cx="4136517" cy="2659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8" name="Диаграмма 17"/>
          <p:cNvGraphicFramePr/>
          <p:nvPr/>
        </p:nvGraphicFramePr>
        <p:xfrm>
          <a:off x="3654552" y="3794760"/>
          <a:ext cx="4392168" cy="2578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040" y="0"/>
            <a:ext cx="10094976" cy="1025494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Мероприятия по совершенствованию организации грузовых перевозок автомобильным транспортом в  ООО «Джи Эл Пи» в краткосрочном периоде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0" y="941832"/>
            <a:ext cx="6931152" cy="59436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Мероприятие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1.Совершенствование продвижения услуг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 Внедрение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чат-бота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на сайте, продвижение услуг в сети Интернет, продвижение услуг через корпоративные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мессенджеры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(телеграмм,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ватцап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AE786A0-47A0-48B3-8B15-CB0CD8CA3ED8}" type="slidenum">
              <a:rPr lang="ru-RU" smtClean="0"/>
              <a:pPr/>
              <a:t>8</a:t>
            </a:fld>
            <a:endParaRPr lang="ru-RU" dirty="0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46C55AF7-4EE2-40E0-9A11-AAFC42BFA583}"/>
              </a:ext>
            </a:extLst>
          </p:cNvPr>
          <p:cNvCxnSpPr>
            <a:cxnSpLocks/>
          </p:cNvCxnSpPr>
          <p:nvPr/>
        </p:nvCxnSpPr>
        <p:spPr>
          <a:xfrm rot="10800000" flipV="1">
            <a:off x="832104" y="3255264"/>
            <a:ext cx="10835640" cy="914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CAD916AD-4EBF-4C46-9DF3-879EE784F6A5}"/>
              </a:ext>
            </a:extLst>
          </p:cNvPr>
          <p:cNvSpPr/>
          <p:nvPr/>
        </p:nvSpPr>
        <p:spPr>
          <a:xfrm>
            <a:off x="2507222" y="3008128"/>
            <a:ext cx="675000" cy="675000"/>
          </a:xfrm>
          <a:prstGeom prst="ellipse">
            <a:avLst/>
          </a:prstGeom>
          <a:solidFill>
            <a:schemeClr val="tx1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xmlns="" id="{CAD916AD-4EBF-4C46-9DF3-879EE784F6A5}"/>
              </a:ext>
            </a:extLst>
          </p:cNvPr>
          <p:cNvSpPr/>
          <p:nvPr/>
        </p:nvSpPr>
        <p:spPr>
          <a:xfrm>
            <a:off x="5832590" y="2913640"/>
            <a:ext cx="675000" cy="675000"/>
          </a:xfrm>
          <a:prstGeom prst="ellipse">
            <a:avLst/>
          </a:prstGeom>
          <a:solidFill>
            <a:schemeClr val="tx1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xmlns="" id="{CAD916AD-4EBF-4C46-9DF3-879EE784F6A5}"/>
              </a:ext>
            </a:extLst>
          </p:cNvPr>
          <p:cNvSpPr/>
          <p:nvPr/>
        </p:nvSpPr>
        <p:spPr>
          <a:xfrm>
            <a:off x="9444470" y="2922784"/>
            <a:ext cx="675000" cy="675000"/>
          </a:xfrm>
          <a:prstGeom prst="ellipse">
            <a:avLst/>
          </a:prstGeom>
          <a:solidFill>
            <a:schemeClr val="tx1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Текст 2"/>
          <p:cNvSpPr txBox="1">
            <a:spLocks/>
          </p:cNvSpPr>
          <p:nvPr/>
        </p:nvSpPr>
        <p:spPr>
          <a:xfrm>
            <a:off x="210312" y="3709416"/>
            <a:ext cx="9464040" cy="5943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Мероприятие 2. Увеличение количества потенциальных потребителей услуг </a:t>
            </a:r>
          </a:p>
          <a:p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2.1. Осуществлять грузоперевозки физическим лицам (перевозка при переезде и др.) </a:t>
            </a:r>
          </a:p>
          <a:p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2.2. Увеличение количества </a:t>
            </a:r>
            <a:r>
              <a:rPr lang="ru-RU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маркетплейсов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интернет-магазинов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(осуществлять доставку не только трем </a:t>
            </a:r>
            <a:r>
              <a:rPr lang="ru-RU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маркетплейсам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но и менее известным интернет магазинам и </a:t>
            </a:r>
            <a:r>
              <a:rPr lang="ru-RU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маркетплейсам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). Внедрение голосовых роботов для </a:t>
            </a:r>
            <a:r>
              <a:rPr lang="ru-RU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обзвона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и поиска клиентов.</a:t>
            </a:r>
          </a:p>
        </p:txBody>
      </p:sp>
      <p:sp>
        <p:nvSpPr>
          <p:cNvPr id="13" name="Текст 2"/>
          <p:cNvSpPr txBox="1">
            <a:spLocks/>
          </p:cNvSpPr>
          <p:nvPr/>
        </p:nvSpPr>
        <p:spPr>
          <a:xfrm>
            <a:off x="6641592" y="1075944"/>
            <a:ext cx="5550408" cy="5943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600" lvl="0" indent="-228600" algn="ctr">
              <a:spcBef>
                <a:spcPts val="1000"/>
              </a:spcBef>
            </a:pP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Мероприятие 3. Оптимизация маршрутов доставки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Внедрение искусственного интеллекта для оптимизации маршрутов доставки.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xmlns="" id="{46C55AF7-4EE2-40E0-9A11-AAFC42BFA583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2550382" y="3136392"/>
            <a:ext cx="622586" cy="79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xmlns="" id="{46C55AF7-4EE2-40E0-9A11-AAFC42BFA583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875020" y="3543300"/>
            <a:ext cx="566928" cy="914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xmlns="" id="{46C55AF7-4EE2-40E0-9A11-AAFC42BFA583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9528048" y="2977896"/>
            <a:ext cx="499872" cy="12192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椭圆 11"/>
          <p:cNvSpPr/>
          <p:nvPr/>
        </p:nvSpPr>
        <p:spPr>
          <a:xfrm>
            <a:off x="2580756" y="3088530"/>
            <a:ext cx="524938" cy="52493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prstClr val="white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1</a:t>
            </a:r>
            <a:endParaRPr lang="zh-CN" altLang="en-US" b="1" dirty="0">
              <a:solidFill>
                <a:prstClr val="white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7" name="椭圆 11"/>
          <p:cNvSpPr/>
          <p:nvPr/>
        </p:nvSpPr>
        <p:spPr>
          <a:xfrm>
            <a:off x="5918316" y="2987946"/>
            <a:ext cx="524938" cy="52493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b="1" dirty="0" smtClean="0">
                <a:solidFill>
                  <a:prstClr val="white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2</a:t>
            </a:r>
            <a:endParaRPr lang="zh-CN" altLang="en-US" b="1" dirty="0">
              <a:solidFill>
                <a:prstClr val="white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8" name="椭圆 11"/>
          <p:cNvSpPr/>
          <p:nvPr/>
        </p:nvSpPr>
        <p:spPr>
          <a:xfrm>
            <a:off x="9530196" y="2978802"/>
            <a:ext cx="524938" cy="52493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b="1" dirty="0" smtClean="0">
                <a:solidFill>
                  <a:prstClr val="white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3</a:t>
            </a:r>
            <a:endParaRPr lang="zh-CN" altLang="en-US" b="1" dirty="0">
              <a:solidFill>
                <a:prstClr val="white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20" name="Рисунок 19" descr="C:\Users\Ольга\Desktop\im-502158866.jpg"/>
          <p:cNvPicPr/>
          <p:nvPr/>
        </p:nvPicPr>
        <p:blipFill>
          <a:blip r:embed="rId2" cstate="print"/>
          <a:srcRect l="42495"/>
          <a:stretch>
            <a:fillRect/>
          </a:stretch>
        </p:blipFill>
        <p:spPr bwMode="auto">
          <a:xfrm>
            <a:off x="9656065" y="4069080"/>
            <a:ext cx="2322576" cy="224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3192" y="0"/>
            <a:ext cx="9957816" cy="1025494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Экономическая эффективность мероприятий по совершенствованию организации грузовых перевозок автомобильным транспортом в  ООО «Джи Эл Пи» в краткосрочном периоде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AE786A0-47A0-48B3-8B15-CB0CD8CA3ED8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566928" y="1124712"/>
            <a:ext cx="61813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Таблица 1-Общая сумма затрат на мероприятия по совершенствованию организации грузовых перевозок автомобильным транспортом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466345" y="1743794"/>
          <a:ext cx="6355079" cy="19637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001"/>
                <a:gridCol w="3198158"/>
                <a:gridCol w="2788920"/>
              </a:tblGrid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№ п/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endParaRPr lang="ru-RU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Мероприятия</a:t>
                      </a:r>
                      <a:endParaRPr lang="ru-RU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Сумма, тыс. рублей</a:t>
                      </a:r>
                      <a:endParaRPr lang="ru-RU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Внедрение голосового робота «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Alto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Calls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»</a:t>
                      </a:r>
                      <a:endParaRPr lang="ru-RU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300,0</a:t>
                      </a:r>
                      <a:endParaRPr lang="ru-RU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Развитие корпоративных 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мессенджеров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и внедрения 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чат-бота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SaluteBot</a:t>
                      </a:r>
                      <a:endParaRPr lang="ru-RU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30,0</a:t>
                      </a:r>
                      <a:endParaRPr lang="ru-RU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Внедрение ИИ для оптимизации маршрутов доставки</a:t>
                      </a:r>
                      <a:endParaRPr lang="ru-RU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500,0</a:t>
                      </a:r>
                      <a:endParaRPr lang="ru-RU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Итого</a:t>
                      </a:r>
                      <a:endParaRPr lang="ru-RU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830,0</a:t>
                      </a:r>
                      <a:endParaRPr lang="ru-RU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5715000" y="4450717"/>
          <a:ext cx="6236208" cy="21835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2235"/>
                <a:gridCol w="2561717"/>
                <a:gridCol w="1904038"/>
                <a:gridCol w="1088218"/>
              </a:tblGrid>
              <a:tr h="6242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№ п/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endParaRPr lang="ru-RU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Показатели</a:t>
                      </a:r>
                      <a:endParaRPr lang="ru-RU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Менеджер по продажам</a:t>
                      </a:r>
                      <a:endParaRPr lang="ru-RU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Робот-оператор</a:t>
                      </a:r>
                      <a:b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</a:br>
                      <a:r>
                        <a:rPr lang="ru-RU" sz="12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Alto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Calls</a:t>
                      </a:r>
                      <a:endParaRPr lang="ru-RU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143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Одновременных звонков</a:t>
                      </a:r>
                      <a:endParaRPr lang="ru-RU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53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Звонков в день</a:t>
                      </a:r>
                      <a:endParaRPr lang="ru-RU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150</a:t>
                      </a:r>
                      <a:endParaRPr lang="ru-RU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40000</a:t>
                      </a:r>
                      <a:endParaRPr lang="ru-RU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53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Рабочих дней в год</a:t>
                      </a:r>
                      <a:endParaRPr lang="ru-RU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219</a:t>
                      </a:r>
                      <a:endParaRPr lang="ru-RU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365</a:t>
                      </a:r>
                      <a:endParaRPr lang="ru-RU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143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Стоимость минут </a:t>
                      </a:r>
                      <a:endParaRPr lang="ru-RU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от 18 рублей</a:t>
                      </a:r>
                      <a:endParaRPr lang="ru-RU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от 3 рублей</a:t>
                      </a:r>
                      <a:endParaRPr lang="ru-RU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2" name="Диаграмма 11"/>
          <p:cNvGraphicFramePr/>
          <p:nvPr/>
        </p:nvGraphicFramePr>
        <p:xfrm>
          <a:off x="301753" y="3968496"/>
          <a:ext cx="5184647" cy="2761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Диаграмма 12"/>
          <p:cNvGraphicFramePr/>
          <p:nvPr/>
        </p:nvGraphicFramePr>
        <p:xfrm>
          <a:off x="6934200" y="2505456"/>
          <a:ext cx="5257800" cy="1618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Диаграмма 13"/>
          <p:cNvGraphicFramePr/>
          <p:nvPr/>
        </p:nvGraphicFramePr>
        <p:xfrm>
          <a:off x="6830568" y="704088"/>
          <a:ext cx="5194363" cy="2185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5693664" y="4093464"/>
            <a:ext cx="618134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Таблица 2-Выгода внедрения голосового робота 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Alto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Calls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МОК">
      <a:dk1>
        <a:srgbClr val="405F89"/>
      </a:dk1>
      <a:lt1>
        <a:sysClr val="window" lastClr="FFFFFF"/>
      </a:lt1>
      <a:dk2>
        <a:srgbClr val="9ED5F0"/>
      </a:dk2>
      <a:lt2>
        <a:srgbClr val="D7EEFB"/>
      </a:lt2>
      <a:accent1>
        <a:srgbClr val="4BAFE2"/>
      </a:accent1>
      <a:accent2>
        <a:srgbClr val="78B842"/>
      </a:accent2>
      <a:accent3>
        <a:srgbClr val="E1338A"/>
      </a:accent3>
      <a:accent4>
        <a:srgbClr val="FFDE00"/>
      </a:accent4>
      <a:accent5>
        <a:srgbClr val="F07F1F"/>
      </a:accent5>
      <a:accent6>
        <a:srgbClr val="8A559E"/>
      </a:accent6>
      <a:hlink>
        <a:srgbClr val="4BAFE2"/>
      </a:hlink>
      <a:folHlink>
        <a:srgbClr val="7030A0"/>
      </a:folHlink>
    </a:clrScheme>
    <a:fontScheme name="МОК">
      <a:majorFont>
        <a:latin typeface="Montserrat"/>
        <a:ea typeface=""/>
        <a:cs typeface=""/>
      </a:majorFont>
      <a:minorFont>
        <a:latin typeface="Roboto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1750</TotalTime>
  <Words>912</Words>
  <Application>Microsoft Office PowerPoint</Application>
  <PresentationFormat>Произвольный</PresentationFormat>
  <Paragraphs>122</Paragraphs>
  <Slides>12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Arial</vt:lpstr>
      <vt:lpstr>Times New Roman</vt:lpstr>
      <vt:lpstr>Roboto</vt:lpstr>
      <vt:lpstr>Calibri</vt:lpstr>
      <vt:lpstr>微软雅黑</vt:lpstr>
      <vt:lpstr>Montserrat</vt:lpstr>
      <vt:lpstr>Тема Office</vt:lpstr>
      <vt:lpstr>ВКР: «Разработка предложений по организации грузовых перевозок автомобильным транспортом (на примере предприятия)» </vt:lpstr>
      <vt:lpstr>Актуальность темы исследования </vt:lpstr>
      <vt:lpstr>Цель и задачи исследования</vt:lpstr>
      <vt:lpstr>Объект и предмет исследования</vt:lpstr>
      <vt:lpstr>Теоретические аспекты исследования</vt:lpstr>
      <vt:lpstr>Общая характеристика  ООО «Джи Эл Пи» </vt:lpstr>
      <vt:lpstr>Анализ финансовых показателей ООО «Джи Эл Пи» с 2022-2024гг. </vt:lpstr>
      <vt:lpstr>Мероприятия по совершенствованию организации грузовых перевозок автомобильным транспортом в  ООО «Джи Эл Пи» в краткосрочном периоде </vt:lpstr>
      <vt:lpstr>Экономическая эффективность мероприятий по совершенствованию организации грузовых перевозок автомобильным транспортом в  ООО «Джи Эл Пи» в краткосрочном периоде </vt:lpstr>
      <vt:lpstr>Мероприятия по совершенствованию организации грузовых перевозок автомобильным транспортом в  ООО «Джи Эл Пи» в долгосрочном периоде </vt:lpstr>
      <vt:lpstr>Практическая значимость исследования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Женя Женя</dc:creator>
  <cp:lastModifiedBy>Ольга</cp:lastModifiedBy>
  <cp:revision>121</cp:revision>
  <dcterms:created xsi:type="dcterms:W3CDTF">2020-10-21T12:54:38Z</dcterms:created>
  <dcterms:modified xsi:type="dcterms:W3CDTF">2025-08-21T15:07:28Z</dcterms:modified>
</cp:coreProperties>
</file>