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  <p:sldId id="272" r:id="rId3"/>
    <p:sldId id="273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  <p:sldId id="270" r:id="rId16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/>
        <a:schemeClr val="tx1"/>
      </a:tcTxStyle>
      <a:tcStyle>
        <a:tcBdr>
          <a:left>
            <a:ln w="12700">
              <a:solidFill>
                <a:schemeClr val="tx1"/>
              </a:solidFill>
              <a:prstDash val="solid"/>
            </a:ln>
          </a:left>
          <a:right>
            <a:ln w="12700">
              <a:solidFill>
                <a:schemeClr val="tx1"/>
              </a:solidFill>
              <a:prstDash val="solid"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 w="12700">
              <a:solidFill>
                <a:schemeClr val="tx1"/>
              </a:solidFill>
              <a:prstDash val="solid"/>
            </a:ln>
          </a:insideH>
          <a:insideV>
            <a:ln w="12700">
              <a:solidFill>
                <a:schemeClr val="tx1"/>
              </a:solidFill>
              <a:prstDash val="solid"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76543xlsx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76543xlsx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76543xlsx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76543xlsx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%20&#1084;&#1072;&#1083;&#1080;xlsx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76;&#1080;&#1089;%20&#1084;&#1072;&#1083;&#1080;%20&#1076;&#1077;&#1083;&#1072;&#1090;&#1100;\&#1084;&#1072;&#1083;&#1080;%20&#1076;&#1077;&#1083;&#1072;&#1083;&#1072;\&#1084;&#1072;&#1083;&#1080;%20&#1089;&#1090;&#1072;&#1090;&#1080;&#1089;&#1090;&#1080;&#1082;&#1072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76;&#1080;&#1089;%20&#1084;&#1072;&#1083;&#1080;%20&#1076;&#1077;&#1083;&#1072;&#1090;&#1100;\&#1084;&#1072;&#1083;&#1080;%20&#1076;&#1077;&#1083;&#1072;&#1083;&#1072;\&#1084;&#1072;&#1083;&#1080;%20&#1089;&#1090;&#1072;&#1090;&#1080;&#1089;&#1090;&#1080;&#1082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84;&#1072;&#1083;&#1080;%20&#1089;&#1090;&#1072;&#1090;&#1080;&#1089;&#1090;&#1080;&#1082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76543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Лист1!$H$36</c:f>
              <c:strCache>
                <c:ptCount val="1"/>
                <c:pt idx="0">
                  <c:v>Индекс эффективности логистики в 2025 году, баллов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Лист1!$G$37:$G$46</c:f>
              <c:strCache>
                <c:ptCount val="10"/>
                <c:pt idx="0">
                  <c:v>Сингапур</c:v>
                </c:pt>
                <c:pt idx="1">
                  <c:v>Финляндия</c:v>
                </c:pt>
                <c:pt idx="2">
                  <c:v>Германия</c:v>
                </c:pt>
                <c:pt idx="3">
                  <c:v>Нидерланды</c:v>
                </c:pt>
                <c:pt idx="4">
                  <c:v>Швейцария</c:v>
                </c:pt>
                <c:pt idx="5">
                  <c:v>Дания</c:v>
                </c:pt>
                <c:pt idx="6">
                  <c:v>Канада</c:v>
                </c:pt>
                <c:pt idx="7">
                  <c:v>Бельгия</c:v>
                </c:pt>
                <c:pt idx="8">
                  <c:v>ОАЭ</c:v>
                </c:pt>
                <c:pt idx="9">
                  <c:v>Швеция</c:v>
                </c:pt>
              </c:strCache>
            </c:strRef>
          </c:cat>
          <c:val>
            <c:numRef>
              <c:f>Лист1!$H$37:$H$46</c:f>
              <c:numCache>
                <c:formatCode>General</c:formatCode>
                <c:ptCount val="10"/>
                <c:pt idx="0">
                  <c:v>4.3</c:v>
                </c:pt>
                <c:pt idx="1">
                  <c:v>4.2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</c:ser>
        <c:dLbls>
          <c:showVal val="1"/>
        </c:dLbls>
        <c:shape val="box"/>
        <c:axId val="122775808"/>
        <c:axId val="122793984"/>
        <c:axId val="0"/>
      </c:bar3DChart>
      <c:catAx>
        <c:axId val="122775808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793984"/>
        <c:crosses val="autoZero"/>
        <c:auto val="1"/>
        <c:lblAlgn val="ctr"/>
        <c:lblOffset val="100"/>
      </c:catAx>
      <c:valAx>
        <c:axId val="12279398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7758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Лист1!$H$38</c:f>
              <c:strCache>
                <c:ptCount val="1"/>
                <c:pt idx="0">
                  <c:v>Протяженность дорог с твердым покрытием (км)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Лист1!$I$37:$J$37</c:f>
              <c:numCache>
                <c:formatCode>General</c:formatCode>
                <c:ptCount val="2"/>
                <c:pt idx="0">
                  <c:v>2021</c:v>
                </c:pt>
                <c:pt idx="1">
                  <c:v>2025</c:v>
                </c:pt>
              </c:numCache>
            </c:numRef>
          </c:cat>
          <c:val>
            <c:numRef>
              <c:f>Лист1!$I$38:$J$38</c:f>
              <c:numCache>
                <c:formatCode>General</c:formatCode>
                <c:ptCount val="2"/>
                <c:pt idx="0">
                  <c:v>9926</c:v>
                </c:pt>
                <c:pt idx="1">
                  <c:v>22463</c:v>
                </c:pt>
              </c:numCache>
            </c:numRef>
          </c:val>
        </c:ser>
        <c:dLbls>
          <c:showVal val="1"/>
        </c:dLbls>
        <c:shape val="box"/>
        <c:axId val="77272960"/>
        <c:axId val="77274496"/>
        <c:axId val="0"/>
      </c:bar3DChart>
      <c:catAx>
        <c:axId val="77272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274496"/>
        <c:crosses val="autoZero"/>
        <c:auto val="1"/>
        <c:lblAlgn val="ctr"/>
        <c:lblOffset val="100"/>
      </c:catAx>
      <c:valAx>
        <c:axId val="77274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2729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Лист1!$I$102</c:f>
              <c:strCache>
                <c:ptCount val="1"/>
                <c:pt idx="0">
                  <c:v>Время в пути для тяжелых грузовиков между Буремом и Кидалем (часы)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5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Лист1!$J$101:$K$101</c:f>
              <c:numCache>
                <c:formatCode>General</c:formatCode>
                <c:ptCount val="2"/>
                <c:pt idx="0">
                  <c:v>2021</c:v>
                </c:pt>
                <c:pt idx="1">
                  <c:v>2025</c:v>
                </c:pt>
              </c:numCache>
            </c:numRef>
          </c:cat>
          <c:val>
            <c:numRef>
              <c:f>Лист1!$J$102:$K$102</c:f>
              <c:numCache>
                <c:formatCode>General</c:formatCode>
                <c:ptCount val="2"/>
                <c:pt idx="0">
                  <c:v>10.850000000000012</c:v>
                </c:pt>
                <c:pt idx="1">
                  <c:v>3.57</c:v>
                </c:pt>
              </c:numCache>
            </c:numRef>
          </c:val>
        </c:ser>
        <c:dLbls>
          <c:showVal val="1"/>
        </c:dLbls>
        <c:shape val="box"/>
        <c:axId val="77311360"/>
        <c:axId val="77317248"/>
        <c:axId val="0"/>
      </c:bar3DChart>
      <c:catAx>
        <c:axId val="77311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17248"/>
        <c:crosses val="autoZero"/>
        <c:auto val="1"/>
        <c:lblAlgn val="ctr"/>
        <c:lblOffset val="100"/>
      </c:catAx>
      <c:valAx>
        <c:axId val="773172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113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Лист1!$H$51</c:f>
              <c:strCache>
                <c:ptCount val="1"/>
                <c:pt idx="0">
                  <c:v>Среднее время, затрачиваемое на лечение жертв дорожно-транспортных происшествий (часы)  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Лист1!$I$50:$J$50</c:f>
              <c:numCache>
                <c:formatCode>General</c:formatCode>
                <c:ptCount val="2"/>
                <c:pt idx="0">
                  <c:v>2021</c:v>
                </c:pt>
                <c:pt idx="1">
                  <c:v>2025</c:v>
                </c:pt>
              </c:numCache>
            </c:numRef>
          </c:cat>
          <c:val>
            <c:numRef>
              <c:f>Лист1!$I$51:$J$51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</c:ser>
        <c:dLbls>
          <c:showVal val="1"/>
        </c:dLbls>
        <c:shape val="box"/>
        <c:axId val="77341824"/>
        <c:axId val="77343360"/>
        <c:axId val="0"/>
      </c:bar3DChart>
      <c:catAx>
        <c:axId val="77341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43360"/>
        <c:crosses val="autoZero"/>
        <c:auto val="1"/>
        <c:lblAlgn val="ctr"/>
        <c:lblOffset val="100"/>
      </c:catAx>
      <c:valAx>
        <c:axId val="77343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4182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Лист1!$H$76</c:f>
              <c:strCache>
                <c:ptCount val="1"/>
                <c:pt idx="0">
                  <c:v>Время, необходимое грузовому автомобилю для пересечения границы Кот-д'Ивуара-Мали (часы)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5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Лист1!$I$75:$J$75</c:f>
              <c:numCache>
                <c:formatCode>General</c:formatCode>
                <c:ptCount val="2"/>
                <c:pt idx="0">
                  <c:v>2021</c:v>
                </c:pt>
                <c:pt idx="1">
                  <c:v>2025</c:v>
                </c:pt>
              </c:numCache>
            </c:numRef>
          </c:cat>
          <c:val>
            <c:numRef>
              <c:f>Лист1!$I$76:$J$76</c:f>
              <c:numCache>
                <c:formatCode>General</c:formatCode>
                <c:ptCount val="2"/>
                <c:pt idx="0">
                  <c:v>24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Лист1!$H$77</c:f>
              <c:strCache>
                <c:ptCount val="1"/>
                <c:pt idx="0">
                  <c:v>Время в пути для легковых транспортных средств, между Буремом и Кидалем (часы)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Лист1!$I$75:$J$75</c:f>
              <c:numCache>
                <c:formatCode>General</c:formatCode>
                <c:ptCount val="2"/>
                <c:pt idx="0">
                  <c:v>2021</c:v>
                </c:pt>
                <c:pt idx="1">
                  <c:v>2025</c:v>
                </c:pt>
              </c:numCache>
            </c:numRef>
          </c:cat>
          <c:val>
            <c:numRef>
              <c:f>Лист1!$I$77:$J$77</c:f>
              <c:numCache>
                <c:formatCode>General</c:formatCode>
                <c:ptCount val="2"/>
                <c:pt idx="0">
                  <c:v>8.8000000000000007</c:v>
                </c:pt>
                <c:pt idx="1">
                  <c:v>2.86</c:v>
                </c:pt>
              </c:numCache>
            </c:numRef>
          </c:val>
        </c:ser>
        <c:dLbls>
          <c:showVal val="1"/>
        </c:dLbls>
        <c:shape val="box"/>
        <c:axId val="77390208"/>
        <c:axId val="77391744"/>
        <c:axId val="0"/>
      </c:bar3DChart>
      <c:catAx>
        <c:axId val="77390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91744"/>
        <c:crosses val="autoZero"/>
        <c:auto val="1"/>
        <c:lblAlgn val="ctr"/>
        <c:lblOffset val="100"/>
      </c:catAx>
      <c:valAx>
        <c:axId val="773917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90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448792188002611"/>
          <c:y val="0.74750025304352186"/>
          <c:w val="0.79102387056337198"/>
          <c:h val="0.188150529983700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2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Лист1!$E$10</c:f>
              <c:strCache>
                <c:ptCount val="1"/>
                <c:pt idx="0">
                  <c:v>Производительность труда работника в час , долл. по ППС</c:v>
                </c:pt>
              </c:strCache>
            </c:strRef>
          </c:tx>
          <c:dPt>
            <c:idx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1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2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3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4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5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6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7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4">
                    <a:lumMod val="7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Лист1!$F$9:$M$9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2030</c:v>
                </c:pt>
              </c:numCache>
            </c:numRef>
          </c:cat>
          <c:val>
            <c:numRef>
              <c:f>Лист1!$F$10:$M$10</c:f>
              <c:numCache>
                <c:formatCode>General</c:formatCode>
                <c:ptCount val="8"/>
                <c:pt idx="0">
                  <c:v>2.7800000000000002</c:v>
                </c:pt>
                <c:pt idx="1">
                  <c:v>2.84</c:v>
                </c:pt>
                <c:pt idx="2">
                  <c:v>2.92</c:v>
                </c:pt>
                <c:pt idx="3">
                  <c:v>2.9299999999999997</c:v>
                </c:pt>
                <c:pt idx="4">
                  <c:v>2.8299999999999987</c:v>
                </c:pt>
                <c:pt idx="5">
                  <c:v>2.8299999999999987</c:v>
                </c:pt>
                <c:pt idx="6">
                  <c:v>2.8499999999999988</c:v>
                </c:pt>
                <c:pt idx="7">
                  <c:v>3.51</c:v>
                </c:pt>
              </c:numCache>
            </c:numRef>
          </c:val>
        </c:ser>
        <c:dLbls>
          <c:showVal val="1"/>
        </c:dLbls>
        <c:shape val="box"/>
        <c:axId val="77456512"/>
        <c:axId val="77458048"/>
        <c:axId val="0"/>
      </c:bar3DChart>
      <c:catAx>
        <c:axId val="77456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458048"/>
        <c:crosses val="autoZero"/>
        <c:auto val="1"/>
        <c:lblAlgn val="ctr"/>
        <c:lblOffset val="100"/>
      </c:catAx>
      <c:valAx>
        <c:axId val="774580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4565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1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Лист1!$E$84</c:f>
              <c:strCache>
                <c:ptCount val="1"/>
                <c:pt idx="0">
                  <c:v>ВВП, млрд. долл. 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5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Лист1!$F$83:$G$83</c:f>
              <c:numCache>
                <c:formatCode>General</c:formatCode>
                <c:ptCount val="2"/>
                <c:pt idx="0">
                  <c:v>2024</c:v>
                </c:pt>
                <c:pt idx="1">
                  <c:v>2030</c:v>
                </c:pt>
              </c:numCache>
            </c:numRef>
          </c:cat>
          <c:val>
            <c:numRef>
              <c:f>Лист1!$F$84:$G$84</c:f>
              <c:numCache>
                <c:formatCode>General</c:formatCode>
                <c:ptCount val="2"/>
                <c:pt idx="0">
                  <c:v>21.37</c:v>
                </c:pt>
                <c:pt idx="1">
                  <c:v>23.16</c:v>
                </c:pt>
              </c:numCache>
            </c:numRef>
          </c:val>
        </c:ser>
        <c:dLbls>
          <c:showVal val="1"/>
        </c:dLbls>
        <c:shape val="box"/>
        <c:axId val="77466624"/>
        <c:axId val="77488896"/>
        <c:axId val="0"/>
      </c:bar3DChart>
      <c:catAx>
        <c:axId val="774666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488896"/>
        <c:crosses val="autoZero"/>
        <c:auto val="1"/>
        <c:lblAlgn val="ctr"/>
        <c:lblOffset val="100"/>
      </c:catAx>
      <c:valAx>
        <c:axId val="774888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4666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Лист1!$E$62</c:f>
              <c:strCache>
                <c:ptCount val="1"/>
                <c:pt idx="0">
                  <c:v>Экспорт,  млрд. XOF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Лист1!$F$61:$I$61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2030</c:v>
                </c:pt>
              </c:numCache>
            </c:numRef>
          </c:cat>
          <c:val>
            <c:numRef>
              <c:f>Лист1!$F$62:$I$62</c:f>
              <c:numCache>
                <c:formatCode>General</c:formatCode>
                <c:ptCount val="4"/>
                <c:pt idx="0">
                  <c:v>2382.1</c:v>
                </c:pt>
                <c:pt idx="1">
                  <c:v>1941.4</c:v>
                </c:pt>
                <c:pt idx="2">
                  <c:v>1905.5</c:v>
                </c:pt>
                <c:pt idx="3">
                  <c:v>2553.3700000000022</c:v>
                </c:pt>
              </c:numCache>
            </c:numRef>
          </c:val>
        </c:ser>
        <c:ser>
          <c:idx val="1"/>
          <c:order val="1"/>
          <c:tx>
            <c:strRef>
              <c:f>Лист1!$E$63</c:f>
              <c:strCache>
                <c:ptCount val="1"/>
                <c:pt idx="0">
                  <c:v>Импорт,  млрд. XOF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Лист1!$F$61:$I$61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2030</c:v>
                </c:pt>
              </c:numCache>
            </c:numRef>
          </c:cat>
          <c:val>
            <c:numRef>
              <c:f>Лист1!$F$63:$I$63</c:f>
              <c:numCache>
                <c:formatCode>General</c:formatCode>
                <c:ptCount val="4"/>
                <c:pt idx="0">
                  <c:v>3875.3</c:v>
                </c:pt>
                <c:pt idx="1">
                  <c:v>3900.2</c:v>
                </c:pt>
                <c:pt idx="2">
                  <c:v>3703.2</c:v>
                </c:pt>
                <c:pt idx="3">
                  <c:v>4962.28</c:v>
                </c:pt>
              </c:numCache>
            </c:numRef>
          </c:val>
        </c:ser>
        <c:dLbls>
          <c:showVal val="1"/>
        </c:dLbls>
        <c:shape val="box"/>
        <c:axId val="77506816"/>
        <c:axId val="77516800"/>
        <c:axId val="0"/>
      </c:bar3DChart>
      <c:catAx>
        <c:axId val="77506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516800"/>
        <c:crosses val="autoZero"/>
        <c:auto val="1"/>
        <c:lblAlgn val="ctr"/>
        <c:lblOffset val="100"/>
      </c:catAx>
      <c:valAx>
        <c:axId val="775168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5068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dirty="0"/>
              <a:t>2024 </a:t>
            </a:r>
            <a:r>
              <a:rPr lang="ru-RU" sz="1600" dirty="0" smtClean="0"/>
              <a:t>г., баллов</a:t>
            </a:r>
            <a:endParaRPr lang="ru-RU" sz="1600" dirty="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Лист1!$G$227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Лист1!$F$228:$F$233</c:f>
              <c:strCache>
                <c:ptCount val="6"/>
                <c:pt idx="0">
                  <c:v>Индекс эффективности логистики</c:v>
                </c:pt>
                <c:pt idx="1">
                  <c:v>Эффективность таможни </c:v>
                </c:pt>
                <c:pt idx="2">
                  <c:v>Качество инфраструктуры</c:v>
                </c:pt>
                <c:pt idx="3">
                  <c:v>Качество международных перевозок</c:v>
                </c:pt>
                <c:pt idx="4">
                  <c:v>Компетентность поставщиков логистических услуг</c:v>
                </c:pt>
                <c:pt idx="5">
                  <c:v>Возможности отслеживания поставок</c:v>
                </c:pt>
              </c:strCache>
            </c:strRef>
          </c:cat>
          <c:val>
            <c:numRef>
              <c:f>Лист1!$G$228:$G$233</c:f>
              <c:numCache>
                <c:formatCode>General</c:formatCode>
                <c:ptCount val="6"/>
                <c:pt idx="0">
                  <c:v>2.5</c:v>
                </c:pt>
                <c:pt idx="1">
                  <c:v>2.08</c:v>
                </c:pt>
                <c:pt idx="2">
                  <c:v>2.2000000000000002</c:v>
                </c:pt>
                <c:pt idx="3">
                  <c:v>2.8</c:v>
                </c:pt>
                <c:pt idx="4">
                  <c:v>2.2000000000000002</c:v>
                </c:pt>
                <c:pt idx="5">
                  <c:v>2.7</c:v>
                </c:pt>
              </c:numCache>
            </c:numRef>
          </c:val>
        </c:ser>
        <c:dLbls>
          <c:showVal val="1"/>
        </c:dLbls>
        <c:shape val="box"/>
        <c:axId val="76601216"/>
        <c:axId val="76602752"/>
        <c:axId val="0"/>
      </c:bar3DChart>
      <c:catAx>
        <c:axId val="7660121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02752"/>
        <c:crosses val="autoZero"/>
        <c:auto val="1"/>
        <c:lblAlgn val="ctr"/>
        <c:lblOffset val="100"/>
      </c:catAx>
      <c:valAx>
        <c:axId val="7660275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012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Лист1!$F$208</c:f>
              <c:strCache>
                <c:ptCount val="1"/>
                <c:pt idx="0">
                  <c:v>Легкость ведения бизнеса, место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Лист1!$G$207:$O$207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2024</c:v>
                </c:pt>
              </c:numCache>
            </c:numRef>
          </c:cat>
          <c:val>
            <c:numRef>
              <c:f>Лист1!$G$208:$O$208</c:f>
              <c:numCache>
                <c:formatCode>General</c:formatCode>
                <c:ptCount val="9"/>
                <c:pt idx="0">
                  <c:v>153</c:v>
                </c:pt>
                <c:pt idx="1">
                  <c:v>155</c:v>
                </c:pt>
                <c:pt idx="2">
                  <c:v>142</c:v>
                </c:pt>
                <c:pt idx="3">
                  <c:v>143</c:v>
                </c:pt>
                <c:pt idx="4">
                  <c:v>141</c:v>
                </c:pt>
                <c:pt idx="5">
                  <c:v>143</c:v>
                </c:pt>
                <c:pt idx="6">
                  <c:v>145</c:v>
                </c:pt>
                <c:pt idx="7">
                  <c:v>148</c:v>
                </c:pt>
                <c:pt idx="8">
                  <c:v>123</c:v>
                </c:pt>
              </c:numCache>
            </c:numRef>
          </c:val>
        </c:ser>
        <c:dLbls>
          <c:showVal val="1"/>
        </c:dLbls>
        <c:shape val="box"/>
        <c:axId val="77161600"/>
        <c:axId val="77163136"/>
        <c:axId val="0"/>
      </c:bar3DChart>
      <c:catAx>
        <c:axId val="77161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63136"/>
        <c:crosses val="autoZero"/>
        <c:auto val="1"/>
        <c:lblAlgn val="ctr"/>
        <c:lblOffset val="100"/>
      </c:catAx>
      <c:valAx>
        <c:axId val="771631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616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5727329858415779E-2"/>
          <c:y val="6.3963518379298062E-2"/>
          <c:w val="0.90079849173782855"/>
          <c:h val="0.562827719451735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Лист1!$E$55</c:f>
              <c:strCache>
                <c:ptCount val="1"/>
                <c:pt idx="0">
                  <c:v>Экспорт,  млрд. XOF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multiLvlStrRef>
              <c:f>Лист1!$F$53:$Q$54</c:f>
              <c:multiLvlStrCache>
                <c:ptCount val="12"/>
                <c:lvl>
                  <c:pt idx="0">
                    <c:v>1 квартал</c:v>
                  </c:pt>
                  <c:pt idx="1">
                    <c:v>2 квартал</c:v>
                  </c:pt>
                  <c:pt idx="2">
                    <c:v>3 квартал</c:v>
                  </c:pt>
                  <c:pt idx="3">
                    <c:v>4 квартал</c:v>
                  </c:pt>
                  <c:pt idx="4">
                    <c:v>1 квартал</c:v>
                  </c:pt>
                  <c:pt idx="5">
                    <c:v>2 квартал</c:v>
                  </c:pt>
                  <c:pt idx="6">
                    <c:v>3 квартал</c:v>
                  </c:pt>
                  <c:pt idx="7">
                    <c:v>4 квартал</c:v>
                  </c:pt>
                  <c:pt idx="8">
                    <c:v>1 квартал</c:v>
                  </c:pt>
                  <c:pt idx="9">
                    <c:v>2 квартал</c:v>
                  </c:pt>
                  <c:pt idx="10">
                    <c:v>3 квартал</c:v>
                  </c:pt>
                  <c:pt idx="11">
                    <c:v>4 квартал</c:v>
                  </c:pt>
                </c:lvl>
                <c:lvl>
                  <c:pt idx="0">
                    <c:v>2022</c:v>
                  </c:pt>
                  <c:pt idx="4">
                    <c:v>2023</c:v>
                  </c:pt>
                  <c:pt idx="8">
                    <c:v>2024</c:v>
                  </c:pt>
                </c:lvl>
              </c:multiLvlStrCache>
            </c:multiLvlStrRef>
          </c:cat>
          <c:val>
            <c:numRef>
              <c:f>Лист1!$F$55:$Q$55</c:f>
              <c:numCache>
                <c:formatCode>General</c:formatCode>
                <c:ptCount val="12"/>
                <c:pt idx="0">
                  <c:v>471.3</c:v>
                </c:pt>
                <c:pt idx="1">
                  <c:v>520.20000000000005</c:v>
                </c:pt>
                <c:pt idx="2">
                  <c:v>643.4</c:v>
                </c:pt>
                <c:pt idx="3">
                  <c:v>747.2</c:v>
                </c:pt>
                <c:pt idx="4">
                  <c:v>550.79999999999995</c:v>
                </c:pt>
                <c:pt idx="5">
                  <c:v>550.70000000000005</c:v>
                </c:pt>
                <c:pt idx="6">
                  <c:v>621.29999999999995</c:v>
                </c:pt>
                <c:pt idx="7">
                  <c:v>627.4</c:v>
                </c:pt>
                <c:pt idx="8">
                  <c:v>493.7</c:v>
                </c:pt>
                <c:pt idx="9">
                  <c:v>523</c:v>
                </c:pt>
                <c:pt idx="10">
                  <c:v>472.1</c:v>
                </c:pt>
                <c:pt idx="11">
                  <c:v>416.7</c:v>
                </c:pt>
              </c:numCache>
            </c:numRef>
          </c:val>
        </c:ser>
        <c:dLbls>
          <c:showVal val="1"/>
        </c:dLbls>
        <c:shape val="box"/>
        <c:axId val="77179520"/>
        <c:axId val="77197696"/>
        <c:axId val="0"/>
      </c:bar3DChart>
      <c:catAx>
        <c:axId val="7717952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97696"/>
        <c:crosses val="autoZero"/>
        <c:auto val="1"/>
        <c:lblAlgn val="ctr"/>
        <c:lblOffset val="100"/>
      </c:catAx>
      <c:valAx>
        <c:axId val="77197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7952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Лист1!$E$73</c:f>
              <c:strCache>
                <c:ptCount val="1"/>
                <c:pt idx="0">
                  <c:v>Импорт,  млрд. XOF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multiLvlStrRef>
              <c:f>Лист1!$F$71:$Q$72</c:f>
              <c:multiLvlStrCache>
                <c:ptCount val="12"/>
                <c:lvl>
                  <c:pt idx="0">
                    <c:v>1 квартал</c:v>
                  </c:pt>
                  <c:pt idx="1">
                    <c:v>2 квартал</c:v>
                  </c:pt>
                  <c:pt idx="2">
                    <c:v>3 квартал</c:v>
                  </c:pt>
                  <c:pt idx="3">
                    <c:v>4 квартал</c:v>
                  </c:pt>
                  <c:pt idx="4">
                    <c:v>1 квартал</c:v>
                  </c:pt>
                  <c:pt idx="5">
                    <c:v>2 квартал</c:v>
                  </c:pt>
                  <c:pt idx="6">
                    <c:v>3 квартал</c:v>
                  </c:pt>
                  <c:pt idx="7">
                    <c:v>4 квартал</c:v>
                  </c:pt>
                  <c:pt idx="8">
                    <c:v>1 квартал</c:v>
                  </c:pt>
                  <c:pt idx="9">
                    <c:v>2 квартал</c:v>
                  </c:pt>
                  <c:pt idx="10">
                    <c:v>3 квартал</c:v>
                  </c:pt>
                  <c:pt idx="11">
                    <c:v>4 квартал</c:v>
                  </c:pt>
                </c:lvl>
                <c:lvl>
                  <c:pt idx="0">
                    <c:v>2022</c:v>
                  </c:pt>
                  <c:pt idx="4">
                    <c:v>2023</c:v>
                  </c:pt>
                  <c:pt idx="8">
                    <c:v>2024</c:v>
                  </c:pt>
                </c:lvl>
              </c:multiLvlStrCache>
            </c:multiLvlStrRef>
          </c:cat>
          <c:val>
            <c:numRef>
              <c:f>Лист1!$F$73:$Q$73</c:f>
              <c:numCache>
                <c:formatCode>General</c:formatCode>
                <c:ptCount val="12"/>
                <c:pt idx="0">
                  <c:v>636.29999999999995</c:v>
                </c:pt>
                <c:pt idx="1">
                  <c:v>1090</c:v>
                </c:pt>
                <c:pt idx="2">
                  <c:v>1150</c:v>
                </c:pt>
                <c:pt idx="3">
                  <c:v>999</c:v>
                </c:pt>
                <c:pt idx="4">
                  <c:v>846.5</c:v>
                </c:pt>
                <c:pt idx="5">
                  <c:v>995.8</c:v>
                </c:pt>
                <c:pt idx="6">
                  <c:v>953.9</c:v>
                </c:pt>
                <c:pt idx="7">
                  <c:v>1104</c:v>
                </c:pt>
                <c:pt idx="8">
                  <c:v>914.8</c:v>
                </c:pt>
                <c:pt idx="9">
                  <c:v>905.6</c:v>
                </c:pt>
                <c:pt idx="10">
                  <c:v>938</c:v>
                </c:pt>
                <c:pt idx="11">
                  <c:v>944.8</c:v>
                </c:pt>
              </c:numCache>
            </c:numRef>
          </c:val>
        </c:ser>
        <c:dLbls>
          <c:showVal val="1"/>
        </c:dLbls>
        <c:shape val="box"/>
        <c:axId val="77025664"/>
        <c:axId val="77027200"/>
        <c:axId val="0"/>
      </c:bar3DChart>
      <c:catAx>
        <c:axId val="7702566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27200"/>
        <c:crosses val="autoZero"/>
        <c:auto val="1"/>
        <c:lblAlgn val="ctr"/>
        <c:lblOffset val="100"/>
      </c:catAx>
      <c:valAx>
        <c:axId val="770272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256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Лист1!$E$38</c:f>
              <c:strCache>
                <c:ptCount val="1"/>
                <c:pt idx="0">
                  <c:v>Торговый баланс,  млрд. XOF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multiLvlStrRef>
              <c:f>Лист1!$F$36:$Q$37</c:f>
              <c:multiLvlStrCache>
                <c:ptCount val="12"/>
                <c:lvl>
                  <c:pt idx="0">
                    <c:v>1 квартал</c:v>
                  </c:pt>
                  <c:pt idx="1">
                    <c:v>2 квартал</c:v>
                  </c:pt>
                  <c:pt idx="2">
                    <c:v>3 квартал</c:v>
                  </c:pt>
                  <c:pt idx="3">
                    <c:v>4 квартал</c:v>
                  </c:pt>
                  <c:pt idx="4">
                    <c:v>1 квартал</c:v>
                  </c:pt>
                  <c:pt idx="5">
                    <c:v>2 квартал</c:v>
                  </c:pt>
                  <c:pt idx="6">
                    <c:v>3 квартал</c:v>
                  </c:pt>
                  <c:pt idx="7">
                    <c:v>4 квартал</c:v>
                  </c:pt>
                  <c:pt idx="8">
                    <c:v>1 квартал</c:v>
                  </c:pt>
                  <c:pt idx="9">
                    <c:v>2 квартал</c:v>
                  </c:pt>
                  <c:pt idx="10">
                    <c:v>3 квартал</c:v>
                  </c:pt>
                  <c:pt idx="11">
                    <c:v>4 квартал</c:v>
                  </c:pt>
                </c:lvl>
                <c:lvl>
                  <c:pt idx="0">
                    <c:v>2022</c:v>
                  </c:pt>
                  <c:pt idx="4">
                    <c:v>2023</c:v>
                  </c:pt>
                  <c:pt idx="8">
                    <c:v>2024</c:v>
                  </c:pt>
                </c:lvl>
              </c:multiLvlStrCache>
            </c:multiLvlStrRef>
          </c:cat>
          <c:val>
            <c:numRef>
              <c:f>Лист1!$F$38:$Q$38</c:f>
              <c:numCache>
                <c:formatCode>General</c:formatCode>
                <c:ptCount val="12"/>
                <c:pt idx="0">
                  <c:v>-165</c:v>
                </c:pt>
                <c:pt idx="1">
                  <c:v>-566</c:v>
                </c:pt>
                <c:pt idx="2">
                  <c:v>-508.7</c:v>
                </c:pt>
                <c:pt idx="3">
                  <c:v>-251.8</c:v>
                </c:pt>
                <c:pt idx="4">
                  <c:v>-295.7</c:v>
                </c:pt>
                <c:pt idx="5">
                  <c:v>-445</c:v>
                </c:pt>
                <c:pt idx="6">
                  <c:v>-332.7</c:v>
                </c:pt>
                <c:pt idx="7">
                  <c:v>-417.4</c:v>
                </c:pt>
                <c:pt idx="8">
                  <c:v>-421.1</c:v>
                </c:pt>
                <c:pt idx="9">
                  <c:v>-383.6</c:v>
                </c:pt>
                <c:pt idx="10">
                  <c:v>-465.9</c:v>
                </c:pt>
                <c:pt idx="11">
                  <c:v>-528.1</c:v>
                </c:pt>
              </c:numCache>
            </c:numRef>
          </c:val>
        </c:ser>
        <c:dLbls>
          <c:showVal val="1"/>
        </c:dLbls>
        <c:shape val="box"/>
        <c:axId val="77047680"/>
        <c:axId val="77049216"/>
        <c:axId val="0"/>
      </c:bar3DChart>
      <c:catAx>
        <c:axId val="7704768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49216"/>
        <c:crosses val="autoZero"/>
        <c:auto val="1"/>
        <c:lblAlgn val="ctr"/>
        <c:lblOffset val="100"/>
      </c:catAx>
      <c:valAx>
        <c:axId val="770492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476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Лист1!$E$113</c:f>
              <c:strCache>
                <c:ptCount val="1"/>
                <c:pt idx="0">
                  <c:v>Государственный бюджет, % от ВВП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Лист1!$F$112:$M$112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Лист1!$F$113:$M$113</c:f>
              <c:numCache>
                <c:formatCode>General</c:formatCode>
                <c:ptCount val="8"/>
                <c:pt idx="0">
                  <c:v>-2.74</c:v>
                </c:pt>
                <c:pt idx="1">
                  <c:v>-4.67</c:v>
                </c:pt>
                <c:pt idx="2">
                  <c:v>-1.62</c:v>
                </c:pt>
                <c:pt idx="3">
                  <c:v>-5.35</c:v>
                </c:pt>
                <c:pt idx="4">
                  <c:v>-4.8599999999999985</c:v>
                </c:pt>
                <c:pt idx="5">
                  <c:v>-4.92</c:v>
                </c:pt>
                <c:pt idx="6">
                  <c:v>-3.92</c:v>
                </c:pt>
                <c:pt idx="7">
                  <c:v>-4.37</c:v>
                </c:pt>
              </c:numCache>
            </c:numRef>
          </c:val>
        </c:ser>
        <c:dLbls>
          <c:showVal val="1"/>
        </c:dLbls>
        <c:shape val="box"/>
        <c:axId val="76950912"/>
        <c:axId val="76969088"/>
        <c:axId val="0"/>
      </c:bar3DChart>
      <c:catAx>
        <c:axId val="76950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969088"/>
        <c:crosses val="autoZero"/>
        <c:auto val="1"/>
        <c:lblAlgn val="ctr"/>
        <c:lblOffset val="100"/>
      </c:catAx>
      <c:valAx>
        <c:axId val="769690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95091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Лист1!$E$99</c:f>
              <c:strCache>
                <c:ptCount val="1"/>
                <c:pt idx="0">
                  <c:v>ВВП на душу населения,  долл. США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Лист1!$F$98:$M$98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Лист1!$F$99:$M$99</c:f>
              <c:numCache>
                <c:formatCode>General</c:formatCode>
                <c:ptCount val="8"/>
                <c:pt idx="0">
                  <c:v>756.43</c:v>
                </c:pt>
                <c:pt idx="1">
                  <c:v>767.57</c:v>
                </c:pt>
                <c:pt idx="2">
                  <c:v>779.32999999999947</c:v>
                </c:pt>
                <c:pt idx="3">
                  <c:v>745.89</c:v>
                </c:pt>
                <c:pt idx="4">
                  <c:v>744.76</c:v>
                </c:pt>
                <c:pt idx="5">
                  <c:v>747.15</c:v>
                </c:pt>
                <c:pt idx="6">
                  <c:v>762.65</c:v>
                </c:pt>
                <c:pt idx="7">
                  <c:v>779.81</c:v>
                </c:pt>
              </c:numCache>
            </c:numRef>
          </c:val>
        </c:ser>
        <c:dLbls>
          <c:showVal val="1"/>
        </c:dLbls>
        <c:shape val="box"/>
        <c:axId val="76993664"/>
        <c:axId val="76995200"/>
        <c:axId val="0"/>
      </c:bar3DChart>
      <c:catAx>
        <c:axId val="76993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995200"/>
        <c:crosses val="autoZero"/>
        <c:auto val="1"/>
        <c:lblAlgn val="ctr"/>
        <c:lblOffset val="100"/>
      </c:catAx>
      <c:valAx>
        <c:axId val="769952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9936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Лист1!$I$16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5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Лист1!$H$17:$H$18</c:f>
              <c:strCache>
                <c:ptCount val="2"/>
                <c:pt idx="0">
                  <c:v>Доля рабочих мест, созданных в транспортных проектах для молодежи</c:v>
                </c:pt>
                <c:pt idx="1">
                  <c:v>Доля рабочих мест, созданных в транспортных проектах для женщин</c:v>
                </c:pt>
              </c:strCache>
            </c:strRef>
          </c:cat>
          <c:val>
            <c:numRef>
              <c:f>Лист1!$I$17:$I$18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Лист1!$J$16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Лист1!$H$17:$H$18</c:f>
              <c:strCache>
                <c:ptCount val="2"/>
                <c:pt idx="0">
                  <c:v>Доля рабочих мест, созданных в транспортных проектах для молодежи</c:v>
                </c:pt>
                <c:pt idx="1">
                  <c:v>Доля рабочих мест, созданных в транспортных проектах для женщин</c:v>
                </c:pt>
              </c:strCache>
            </c:strRef>
          </c:cat>
          <c:val>
            <c:numRef>
              <c:f>Лист1!$J$17:$J$18</c:f>
              <c:numCache>
                <c:formatCode>General</c:formatCode>
                <c:ptCount val="2"/>
                <c:pt idx="0">
                  <c:v>80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shape val="box"/>
        <c:axId val="77123968"/>
        <c:axId val="77125504"/>
        <c:axId val="0"/>
      </c:bar3DChart>
      <c:catAx>
        <c:axId val="77123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25504"/>
        <c:crosses val="autoZero"/>
        <c:auto val="1"/>
        <c:lblAlgn val="ctr"/>
        <c:lblOffset val="100"/>
      </c:catAx>
      <c:valAx>
        <c:axId val="771255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2396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8/layout/VerticalCurvedList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F8DEBC-4532-164D-BFC7-B5AF88B1D548}">
      <dgm:prSet phldrT="[Текст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Описать теоретические основы транспортных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логистических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систем в мире;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AB2F79B-63EB-A944-9820-28BF4F76C2F6}" type="parTrans" cxnId="{7E007540-43C3-7E4A-953D-FBECE3572054}">
      <dgm:prSet/>
      <dgm:spPr/>
      <dgm:t>
        <a:bodyPr/>
        <a:lstStyle/>
        <a:p>
          <a:endParaRPr lang="ru-RU"/>
        </a:p>
      </dgm:t>
    </dgm:pt>
    <dgm:pt modelId="{57187DE0-05C4-324F-878E-D809D06E4D8C}" type="sibTrans" cxnId="{7E007540-43C3-7E4A-953D-FBECE3572054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016D005A-6DAD-934A-9E9A-D6402B04C8DA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Провести анализ существующей транспортной системы в Мали;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895A64C-23BE-9A4B-B12A-BA64359809E1}" type="parTrans" cxnId="{2C4C17CA-07EB-B347-993A-5284ADB3DA01}">
      <dgm:prSet/>
      <dgm:spPr/>
      <dgm:t>
        <a:bodyPr/>
        <a:lstStyle/>
        <a:p>
          <a:endParaRPr lang="ru-RU"/>
        </a:p>
      </dgm:t>
    </dgm:pt>
    <dgm:pt modelId="{4A4C7BC7-6D7F-A34D-9E5E-160DCF0DE3E7}" type="sibTrans" cxnId="{2C4C17CA-07EB-B347-993A-5284ADB3DA01}">
      <dgm:prSet/>
      <dgm:spPr/>
      <dgm:t>
        <a:bodyPr/>
        <a:lstStyle/>
        <a:p>
          <a:endParaRPr lang="ru-RU"/>
        </a:p>
      </dgm:t>
    </dgm:pt>
    <dgm:pt modelId="{0DCAE947-4F60-4EEC-85EE-563532D68B7E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Рассмотреть перспективы и рекомендации по развитию транспортной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логистической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системы в Республике Мали.</a:t>
          </a:r>
        </a:p>
      </dgm:t>
    </dgm:pt>
    <dgm:pt modelId="{A47A1950-5236-4118-9E9D-303295CB8CCE}" type="parTrans" cxnId="{33909781-A225-4CA1-814B-5E679326CDF1}">
      <dgm:prSet/>
      <dgm:spPr/>
      <dgm:t>
        <a:bodyPr/>
        <a:lstStyle/>
        <a:p>
          <a:endParaRPr lang="ru-RU"/>
        </a:p>
      </dgm:t>
    </dgm:pt>
    <dgm:pt modelId="{E9CECDC0-A537-44EB-B09B-DDD7A75E0A6A}" type="sibTrans" cxnId="{33909781-A225-4CA1-814B-5E679326CDF1}">
      <dgm:prSet/>
      <dgm:spPr/>
      <dgm:t>
        <a:bodyPr/>
        <a:lstStyle/>
        <a:p>
          <a:endParaRPr lang="ru-RU"/>
        </a:p>
      </dgm:t>
    </dgm:pt>
    <dgm:pt modelId="{9B809807-627A-C443-AC74-2D931E0F4754}" type="pres">
      <dgm:prSet presAssocID="{7C2DE2F8-A368-8A47-86EF-CE0A1F41AED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1BF08B1-226D-8F4E-8E3D-0AECB31BEC39}" type="pres">
      <dgm:prSet presAssocID="{7C2DE2F8-A368-8A47-86EF-CE0A1F41AED2}" presName="Name1" presStyleCnt="0"/>
      <dgm:spPr/>
    </dgm:pt>
    <dgm:pt modelId="{E669A8A2-9CFA-154F-8C45-F6B9930F6A6D}" type="pres">
      <dgm:prSet presAssocID="{7C2DE2F8-A368-8A47-86EF-CE0A1F41AED2}" presName="cycle" presStyleCnt="0"/>
      <dgm:spPr/>
    </dgm:pt>
    <dgm:pt modelId="{17FA96E6-B899-4948-80C6-58AD2012B358}" type="pres">
      <dgm:prSet presAssocID="{7C2DE2F8-A368-8A47-86EF-CE0A1F41AED2}" presName="srcNode" presStyleLbl="node1" presStyleIdx="0" presStyleCnt="3"/>
      <dgm:spPr/>
    </dgm:pt>
    <dgm:pt modelId="{0F6EDAB8-0BA9-5441-AB5E-AA0D146BE55F}" type="pres">
      <dgm:prSet presAssocID="{7C2DE2F8-A368-8A47-86EF-CE0A1F41AED2}" presName="conn" presStyleLbl="parChTrans1D2" presStyleIdx="0" presStyleCnt="1"/>
      <dgm:spPr/>
      <dgm:t>
        <a:bodyPr/>
        <a:lstStyle/>
        <a:p>
          <a:endParaRPr lang="ru-RU"/>
        </a:p>
      </dgm:t>
    </dgm:pt>
    <dgm:pt modelId="{55A412ED-7B31-7343-BE85-DC02F8C905B9}" type="pres">
      <dgm:prSet presAssocID="{7C2DE2F8-A368-8A47-86EF-CE0A1F41AED2}" presName="extraNode" presStyleLbl="node1" presStyleIdx="0" presStyleCnt="3"/>
      <dgm:spPr/>
    </dgm:pt>
    <dgm:pt modelId="{71EEEEDB-FC8E-4F47-84D9-08417EBDD9E9}" type="pres">
      <dgm:prSet presAssocID="{7C2DE2F8-A368-8A47-86EF-CE0A1F41AED2}" presName="dstNode" presStyleLbl="node1" presStyleIdx="0" presStyleCnt="3"/>
      <dgm:spPr/>
    </dgm:pt>
    <dgm:pt modelId="{03868C56-99BF-B84C-8680-238503063945}" type="pres">
      <dgm:prSet presAssocID="{5BF8DEBC-4532-164D-BFC7-B5AF88B1D548}" presName="text_1" presStyleLbl="node1" presStyleIdx="0" presStyleCnt="3" custLinFactNeighborX="-284" custLinFactNeighborY="-10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7FBE9-49E6-EA41-A088-B15757D36530}" type="pres">
      <dgm:prSet presAssocID="{5BF8DEBC-4532-164D-BFC7-B5AF88B1D548}" presName="accent_1" presStyleCnt="0"/>
      <dgm:spPr/>
    </dgm:pt>
    <dgm:pt modelId="{9E163503-6D64-9740-BE91-0D9C4AA18F01}" type="pres">
      <dgm:prSet presAssocID="{5BF8DEBC-4532-164D-BFC7-B5AF88B1D548}" presName="accentRepeatNode" presStyleLbl="solidFgAcc1" presStyleIdx="0" presStyleCnt="3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72070A1-CD0C-F247-A1D3-79A04F720883}" type="pres">
      <dgm:prSet presAssocID="{016D005A-6DAD-934A-9E9A-D6402B04C8D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455DF-930E-EF46-8764-874EB50EC1F5}" type="pres">
      <dgm:prSet presAssocID="{016D005A-6DAD-934A-9E9A-D6402B04C8DA}" presName="accent_2" presStyleCnt="0"/>
      <dgm:spPr/>
    </dgm:pt>
    <dgm:pt modelId="{B134DACF-D5E8-6140-B9FD-5938B41C290E}" type="pres">
      <dgm:prSet presAssocID="{016D005A-6DAD-934A-9E9A-D6402B04C8DA}" presName="accentRepeatNode" presStyleLbl="solidFgAcc1" presStyleIdx="1" presStyleCnt="3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7D0DD249-B6A4-46E3-A8B2-BCCCCC98DA92}" type="pres">
      <dgm:prSet presAssocID="{0DCAE947-4F60-4EEC-85EE-563532D68B7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B3B2-4439-4C6D-A4EF-386E79C71D68}" type="pres">
      <dgm:prSet presAssocID="{0DCAE947-4F60-4EEC-85EE-563532D68B7E}" presName="accent_3" presStyleCnt="0"/>
      <dgm:spPr/>
    </dgm:pt>
    <dgm:pt modelId="{D635D442-D2AB-4DB1-BF6F-27281C374E29}" type="pres">
      <dgm:prSet presAssocID="{0DCAE947-4F60-4EEC-85EE-563532D68B7E}" presName="accentRepeatNode" presStyleLbl="solidFgAcc1" presStyleIdx="2" presStyleCnt="3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2C4C17CA-07EB-B347-993A-5284ADB3DA01}" srcId="{7C2DE2F8-A368-8A47-86EF-CE0A1F41AED2}" destId="{016D005A-6DAD-934A-9E9A-D6402B04C8DA}" srcOrd="1" destOrd="0" parTransId="{5895A64C-23BE-9A4B-B12A-BA64359809E1}" sibTransId="{4A4C7BC7-6D7F-A34D-9E5E-160DCF0DE3E7}"/>
    <dgm:cxn modelId="{33909781-A225-4CA1-814B-5E679326CDF1}" srcId="{7C2DE2F8-A368-8A47-86EF-CE0A1F41AED2}" destId="{0DCAE947-4F60-4EEC-85EE-563532D68B7E}" srcOrd="2" destOrd="0" parTransId="{A47A1950-5236-4118-9E9D-303295CB8CCE}" sibTransId="{E9CECDC0-A537-44EB-B09B-DDD7A75E0A6A}"/>
    <dgm:cxn modelId="{652990EA-C79A-4254-8EFB-455344272C99}" type="presOf" srcId="{0DCAE947-4F60-4EEC-85EE-563532D68B7E}" destId="{7D0DD249-B6A4-46E3-A8B2-BCCCCC98DA92}" srcOrd="0" destOrd="0" presId="urn:microsoft.com/office/officeart/2008/layout/VerticalCurvedList"/>
    <dgm:cxn modelId="{7E007540-43C3-7E4A-953D-FBECE3572054}" srcId="{7C2DE2F8-A368-8A47-86EF-CE0A1F41AED2}" destId="{5BF8DEBC-4532-164D-BFC7-B5AF88B1D548}" srcOrd="0" destOrd="0" parTransId="{8AB2F79B-63EB-A944-9820-28BF4F76C2F6}" sibTransId="{57187DE0-05C4-324F-878E-D809D06E4D8C}"/>
    <dgm:cxn modelId="{EB599E7F-4700-4FFA-9177-4E1C905FC505}" type="presOf" srcId="{7C2DE2F8-A368-8A47-86EF-CE0A1F41AED2}" destId="{9B809807-627A-C443-AC74-2D931E0F4754}" srcOrd="0" destOrd="0" presId="urn:microsoft.com/office/officeart/2008/layout/VerticalCurvedList"/>
    <dgm:cxn modelId="{B4FFFFD3-A13F-41D3-B410-DCE41E25E5EB}" type="presOf" srcId="{5BF8DEBC-4532-164D-BFC7-B5AF88B1D548}" destId="{03868C56-99BF-B84C-8680-238503063945}" srcOrd="0" destOrd="0" presId="urn:microsoft.com/office/officeart/2008/layout/VerticalCurvedList"/>
    <dgm:cxn modelId="{4ECEB072-1991-42F1-BF0D-7D0D6A78F8FA}" type="presOf" srcId="{57187DE0-05C4-324F-878E-D809D06E4D8C}" destId="{0F6EDAB8-0BA9-5441-AB5E-AA0D146BE55F}" srcOrd="0" destOrd="0" presId="urn:microsoft.com/office/officeart/2008/layout/VerticalCurvedList"/>
    <dgm:cxn modelId="{A1F2AB2A-5BC6-4326-AC33-1A0CC164B86D}" type="presOf" srcId="{016D005A-6DAD-934A-9E9A-D6402B04C8DA}" destId="{172070A1-CD0C-F247-A1D3-79A04F720883}" srcOrd="0" destOrd="0" presId="urn:microsoft.com/office/officeart/2008/layout/VerticalCurvedList"/>
    <dgm:cxn modelId="{089416EE-934C-4C86-A9D6-C1293F56FDCD}" type="presParOf" srcId="{9B809807-627A-C443-AC74-2D931E0F4754}" destId="{D1BF08B1-226D-8F4E-8E3D-0AECB31BEC39}" srcOrd="0" destOrd="0" presId="urn:microsoft.com/office/officeart/2008/layout/VerticalCurvedList"/>
    <dgm:cxn modelId="{FD32CC59-2B82-4230-ABFC-DF1FCB706DC3}" type="presParOf" srcId="{D1BF08B1-226D-8F4E-8E3D-0AECB31BEC39}" destId="{E669A8A2-9CFA-154F-8C45-F6B9930F6A6D}" srcOrd="0" destOrd="0" presId="urn:microsoft.com/office/officeart/2008/layout/VerticalCurvedList"/>
    <dgm:cxn modelId="{04C6A964-BE3F-4DB2-BBE0-4FE11FBC4E66}" type="presParOf" srcId="{E669A8A2-9CFA-154F-8C45-F6B9930F6A6D}" destId="{17FA96E6-B899-4948-80C6-58AD2012B358}" srcOrd="0" destOrd="0" presId="urn:microsoft.com/office/officeart/2008/layout/VerticalCurvedList"/>
    <dgm:cxn modelId="{7630DD21-2D02-45DD-B82C-EE60D9D37FF9}" type="presParOf" srcId="{E669A8A2-9CFA-154F-8C45-F6B9930F6A6D}" destId="{0F6EDAB8-0BA9-5441-AB5E-AA0D146BE55F}" srcOrd="1" destOrd="0" presId="urn:microsoft.com/office/officeart/2008/layout/VerticalCurvedList"/>
    <dgm:cxn modelId="{1A329858-83BF-4B2F-9F98-95FF9CCAA77C}" type="presParOf" srcId="{E669A8A2-9CFA-154F-8C45-F6B9930F6A6D}" destId="{55A412ED-7B31-7343-BE85-DC02F8C905B9}" srcOrd="2" destOrd="0" presId="urn:microsoft.com/office/officeart/2008/layout/VerticalCurvedList"/>
    <dgm:cxn modelId="{5A5BB2EE-A96E-4188-A1FC-84888558E697}" type="presParOf" srcId="{E669A8A2-9CFA-154F-8C45-F6B9930F6A6D}" destId="{71EEEEDB-FC8E-4F47-84D9-08417EBDD9E9}" srcOrd="3" destOrd="0" presId="urn:microsoft.com/office/officeart/2008/layout/VerticalCurvedList"/>
    <dgm:cxn modelId="{EEB1FA9A-3D56-47C9-B01B-4C55E07E6801}" type="presParOf" srcId="{D1BF08B1-226D-8F4E-8E3D-0AECB31BEC39}" destId="{03868C56-99BF-B84C-8680-238503063945}" srcOrd="1" destOrd="0" presId="urn:microsoft.com/office/officeart/2008/layout/VerticalCurvedList"/>
    <dgm:cxn modelId="{A76FA29F-9D55-40CE-BD50-259A88110C4D}" type="presParOf" srcId="{D1BF08B1-226D-8F4E-8E3D-0AECB31BEC39}" destId="{97D7FBE9-49E6-EA41-A088-B15757D36530}" srcOrd="2" destOrd="0" presId="urn:microsoft.com/office/officeart/2008/layout/VerticalCurvedList"/>
    <dgm:cxn modelId="{37A094C8-514A-43C7-AA49-1EA3D07C1F28}" type="presParOf" srcId="{97D7FBE9-49E6-EA41-A088-B15757D36530}" destId="{9E163503-6D64-9740-BE91-0D9C4AA18F01}" srcOrd="0" destOrd="0" presId="urn:microsoft.com/office/officeart/2008/layout/VerticalCurvedList"/>
    <dgm:cxn modelId="{7A92A147-02CF-43C3-9E91-973D32713E8D}" type="presParOf" srcId="{D1BF08B1-226D-8F4E-8E3D-0AECB31BEC39}" destId="{172070A1-CD0C-F247-A1D3-79A04F720883}" srcOrd="3" destOrd="0" presId="urn:microsoft.com/office/officeart/2008/layout/VerticalCurvedList"/>
    <dgm:cxn modelId="{3C1ED512-0732-42E7-889D-89214A40F830}" type="presParOf" srcId="{D1BF08B1-226D-8F4E-8E3D-0AECB31BEC39}" destId="{E6B455DF-930E-EF46-8764-874EB50EC1F5}" srcOrd="4" destOrd="0" presId="urn:microsoft.com/office/officeart/2008/layout/VerticalCurvedList"/>
    <dgm:cxn modelId="{C9938F62-08CB-4014-A19A-C37F7AC4FB5C}" type="presParOf" srcId="{E6B455DF-930E-EF46-8764-874EB50EC1F5}" destId="{B134DACF-D5E8-6140-B9FD-5938B41C290E}" srcOrd="0" destOrd="0" presId="urn:microsoft.com/office/officeart/2008/layout/VerticalCurvedList"/>
    <dgm:cxn modelId="{020D7767-DF02-4047-98AB-5F7D13D5D4D7}" type="presParOf" srcId="{D1BF08B1-226D-8F4E-8E3D-0AECB31BEC39}" destId="{7D0DD249-B6A4-46E3-A8B2-BCCCCC98DA92}" srcOrd="5" destOrd="0" presId="urn:microsoft.com/office/officeart/2008/layout/VerticalCurvedList"/>
    <dgm:cxn modelId="{594A8EC4-373B-4D76-8829-A1C01140977B}" type="presParOf" srcId="{D1BF08B1-226D-8F4E-8E3D-0AECB31BEC39}" destId="{B098B3B2-4439-4C6D-A4EF-386E79C71D68}" srcOrd="6" destOrd="0" presId="urn:microsoft.com/office/officeart/2008/layout/VerticalCurvedList"/>
    <dgm:cxn modelId="{3082E2FC-05EB-4A4E-A2DB-72418ED82485}" type="presParOf" srcId="{B098B3B2-4439-4C6D-A4EF-386E79C71D68}" destId="{D635D442-D2AB-4DB1-BF6F-27281C374E29}" srcOrd="0" destOrd="0" presId="urn:microsoft.com/office/officeart/2008/layout/VerticalCurvedLis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984991-39AE-994C-9422-A31E64B989BF}" type="doc">
      <dgm:prSet loTypeId="urn:microsoft.com/office/officeart/2005/8/layout/hList1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C8CE26A-B6EA-49FE-ABB9-7206E6F02508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Объект исследования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7C5C4C-0047-46A2-A7EC-4DFFA15C3801}" type="parTrans" cxnId="{6806EBBE-D587-4956-8B12-6554202B463D}">
      <dgm:prSet/>
      <dgm:spPr/>
      <dgm:t>
        <a:bodyPr/>
        <a:lstStyle/>
        <a:p>
          <a:endParaRPr lang="ru-RU"/>
        </a:p>
      </dgm:t>
    </dgm:pt>
    <dgm:pt modelId="{65742F0D-B480-49EA-BA8D-2B360A0A85CB}" type="sibTrans" cxnId="{6806EBBE-D587-4956-8B12-6554202B463D}">
      <dgm:prSet/>
      <dgm:spPr/>
      <dgm:t>
        <a:bodyPr/>
        <a:lstStyle/>
        <a:p>
          <a:endParaRPr lang="ru-RU"/>
        </a:p>
      </dgm:t>
    </dgm:pt>
    <dgm:pt modelId="{7B3CB0D3-F665-48A4-9B2E-5B85743D71E6}">
      <dgm:prSet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Республика Мали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DAB5DAD-DD9B-4079-B59C-99F7E69E8014}" type="parTrans" cxnId="{597FF52A-76D5-41D5-A761-A7CE94200589}">
      <dgm:prSet/>
      <dgm:spPr/>
      <dgm:t>
        <a:bodyPr/>
        <a:lstStyle/>
        <a:p>
          <a:endParaRPr lang="ru-RU"/>
        </a:p>
      </dgm:t>
    </dgm:pt>
    <dgm:pt modelId="{37B18B61-3304-465E-9416-71A802CEC3F5}" type="sibTrans" cxnId="{597FF52A-76D5-41D5-A761-A7CE94200589}">
      <dgm:prSet/>
      <dgm:spPr/>
      <dgm:t>
        <a:bodyPr/>
        <a:lstStyle/>
        <a:p>
          <a:endParaRPr lang="ru-RU"/>
        </a:p>
      </dgm:t>
    </dgm:pt>
    <dgm:pt modelId="{06D3A49D-3B16-403B-A831-B5BF524C730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Предмет исследования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D2B0D18-61C1-4881-AFB1-252FD48A6038}" type="parTrans" cxnId="{27EE26D0-A80E-4779-904E-FD0BD03ADDCD}">
      <dgm:prSet/>
      <dgm:spPr/>
      <dgm:t>
        <a:bodyPr/>
        <a:lstStyle/>
        <a:p>
          <a:endParaRPr lang="ru-RU"/>
        </a:p>
      </dgm:t>
    </dgm:pt>
    <dgm:pt modelId="{E6BCEA37-CA1D-41D4-8223-BE14F85BD574}" type="sibTrans" cxnId="{27EE26D0-A80E-4779-904E-FD0BD03ADDCD}">
      <dgm:prSet/>
      <dgm:spPr/>
      <dgm:t>
        <a:bodyPr/>
        <a:lstStyle/>
        <a:p>
          <a:endParaRPr lang="ru-RU"/>
        </a:p>
      </dgm:t>
    </dgm:pt>
    <dgm:pt modelId="{0B1E0C14-3FA4-4110-ABD6-69E930CC9DF2}">
      <dgm:prSet/>
      <dgm:spPr/>
      <dgm:t>
        <a:bodyPr/>
        <a:lstStyle/>
        <a:p>
          <a:pPr algn="ctr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Транспортно-логистическая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отрасль Республики Мали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6F4A3C0-36C3-4E82-8BB8-B65234538A53}" type="parTrans" cxnId="{B72C27C1-0BBE-40B0-9AEB-227C422A7BC5}">
      <dgm:prSet/>
      <dgm:spPr/>
      <dgm:t>
        <a:bodyPr/>
        <a:lstStyle/>
        <a:p>
          <a:endParaRPr lang="ru-RU"/>
        </a:p>
      </dgm:t>
    </dgm:pt>
    <dgm:pt modelId="{4E94820A-C597-4745-B84B-62580433F9AF}" type="sibTrans" cxnId="{B72C27C1-0BBE-40B0-9AEB-227C422A7BC5}">
      <dgm:prSet/>
      <dgm:spPr/>
      <dgm:t>
        <a:bodyPr/>
        <a:lstStyle/>
        <a:p>
          <a:endParaRPr lang="ru-RU"/>
        </a:p>
      </dgm:t>
    </dgm:pt>
    <dgm:pt modelId="{42D3CBCD-7DA2-4878-84FC-9E809D6A2488}" type="pres">
      <dgm:prSet presAssocID="{DE984991-39AE-994C-9422-A31E64B989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F2345B-B0A0-423F-90B8-CC4A250D3B0B}" type="pres">
      <dgm:prSet presAssocID="{2C8CE26A-B6EA-49FE-ABB9-7206E6F02508}" presName="composite" presStyleCnt="0"/>
      <dgm:spPr/>
    </dgm:pt>
    <dgm:pt modelId="{AEBE06D1-5847-4ADC-8843-5BBE804FC30A}" type="pres">
      <dgm:prSet presAssocID="{2C8CE26A-B6EA-49FE-ABB9-7206E6F02508}" presName="parTx" presStyleLbl="alignNode1" presStyleIdx="0" presStyleCnt="2" custLinFactNeighborX="-556" custLinFactNeighborY="7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31578-4FF4-4059-B009-4958DDB05F19}" type="pres">
      <dgm:prSet presAssocID="{2C8CE26A-B6EA-49FE-ABB9-7206E6F0250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AC954-A35F-4C86-A60C-F642BD6ECD28}" type="pres">
      <dgm:prSet presAssocID="{65742F0D-B480-49EA-BA8D-2B360A0A85CB}" presName="space" presStyleCnt="0"/>
      <dgm:spPr/>
    </dgm:pt>
    <dgm:pt modelId="{C22D7D03-C71B-494B-801D-9CB0548D2689}" type="pres">
      <dgm:prSet presAssocID="{06D3A49D-3B16-403B-A831-B5BF524C7306}" presName="composite" presStyleCnt="0"/>
      <dgm:spPr/>
    </dgm:pt>
    <dgm:pt modelId="{D97FEE48-20E2-457D-9568-8B9CBFB54B7B}" type="pres">
      <dgm:prSet presAssocID="{06D3A49D-3B16-403B-A831-B5BF524C730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E452A-E6C0-4617-A47C-BF795D6449E9}" type="pres">
      <dgm:prSet presAssocID="{06D3A49D-3B16-403B-A831-B5BF524C730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83DA10-18A7-438C-8418-EDF0BA1CD05C}" type="presOf" srcId="{06D3A49D-3B16-403B-A831-B5BF524C7306}" destId="{D97FEE48-20E2-457D-9568-8B9CBFB54B7B}" srcOrd="0" destOrd="0" presId="urn:microsoft.com/office/officeart/2005/8/layout/hList1"/>
    <dgm:cxn modelId="{6806EBBE-D587-4956-8B12-6554202B463D}" srcId="{DE984991-39AE-994C-9422-A31E64B989BF}" destId="{2C8CE26A-B6EA-49FE-ABB9-7206E6F02508}" srcOrd="0" destOrd="0" parTransId="{227C5C4C-0047-46A2-A7EC-4DFFA15C3801}" sibTransId="{65742F0D-B480-49EA-BA8D-2B360A0A85CB}"/>
    <dgm:cxn modelId="{058F90E2-2CEB-48AF-BFBD-17578E2D9AD1}" type="presOf" srcId="{2C8CE26A-B6EA-49FE-ABB9-7206E6F02508}" destId="{AEBE06D1-5847-4ADC-8843-5BBE804FC30A}" srcOrd="0" destOrd="0" presId="urn:microsoft.com/office/officeart/2005/8/layout/hList1"/>
    <dgm:cxn modelId="{09517BD4-67D9-47B1-8A0C-38BE48C191A6}" type="presOf" srcId="{7B3CB0D3-F665-48A4-9B2E-5B85743D71E6}" destId="{B9831578-4FF4-4059-B009-4958DDB05F19}" srcOrd="0" destOrd="0" presId="urn:microsoft.com/office/officeart/2005/8/layout/hList1"/>
    <dgm:cxn modelId="{B72C27C1-0BBE-40B0-9AEB-227C422A7BC5}" srcId="{06D3A49D-3B16-403B-A831-B5BF524C7306}" destId="{0B1E0C14-3FA4-4110-ABD6-69E930CC9DF2}" srcOrd="0" destOrd="0" parTransId="{76F4A3C0-36C3-4E82-8BB8-B65234538A53}" sibTransId="{4E94820A-C597-4745-B84B-62580433F9AF}"/>
    <dgm:cxn modelId="{B185EF99-8E3F-4023-A005-2D2C9D856993}" type="presOf" srcId="{DE984991-39AE-994C-9422-A31E64B989BF}" destId="{42D3CBCD-7DA2-4878-84FC-9E809D6A2488}" srcOrd="0" destOrd="0" presId="urn:microsoft.com/office/officeart/2005/8/layout/hList1"/>
    <dgm:cxn modelId="{3F2EB30D-8E29-4DDA-9DF8-FA986E0E9CD4}" type="presOf" srcId="{0B1E0C14-3FA4-4110-ABD6-69E930CC9DF2}" destId="{1D8E452A-E6C0-4617-A47C-BF795D6449E9}" srcOrd="0" destOrd="0" presId="urn:microsoft.com/office/officeart/2005/8/layout/hList1"/>
    <dgm:cxn modelId="{27EE26D0-A80E-4779-904E-FD0BD03ADDCD}" srcId="{DE984991-39AE-994C-9422-A31E64B989BF}" destId="{06D3A49D-3B16-403B-A831-B5BF524C7306}" srcOrd="1" destOrd="0" parTransId="{3D2B0D18-61C1-4881-AFB1-252FD48A6038}" sibTransId="{E6BCEA37-CA1D-41D4-8223-BE14F85BD574}"/>
    <dgm:cxn modelId="{597FF52A-76D5-41D5-A761-A7CE94200589}" srcId="{2C8CE26A-B6EA-49FE-ABB9-7206E6F02508}" destId="{7B3CB0D3-F665-48A4-9B2E-5B85743D71E6}" srcOrd="0" destOrd="0" parTransId="{2DAB5DAD-DD9B-4079-B59C-99F7E69E8014}" sibTransId="{37B18B61-3304-465E-9416-71A802CEC3F5}"/>
    <dgm:cxn modelId="{77B72EFD-33B1-4F48-BC48-FC50AB71BB48}" type="presParOf" srcId="{42D3CBCD-7DA2-4878-84FC-9E809D6A2488}" destId="{B1F2345B-B0A0-423F-90B8-CC4A250D3B0B}" srcOrd="0" destOrd="0" presId="urn:microsoft.com/office/officeart/2005/8/layout/hList1"/>
    <dgm:cxn modelId="{749780FD-4A6F-4F9A-9F73-4058246D9EF2}" type="presParOf" srcId="{B1F2345B-B0A0-423F-90B8-CC4A250D3B0B}" destId="{AEBE06D1-5847-4ADC-8843-5BBE804FC30A}" srcOrd="0" destOrd="0" presId="urn:microsoft.com/office/officeart/2005/8/layout/hList1"/>
    <dgm:cxn modelId="{8E73C9EA-6623-40E3-9946-DB421360FA1F}" type="presParOf" srcId="{B1F2345B-B0A0-423F-90B8-CC4A250D3B0B}" destId="{B9831578-4FF4-4059-B009-4958DDB05F19}" srcOrd="1" destOrd="0" presId="urn:microsoft.com/office/officeart/2005/8/layout/hList1"/>
    <dgm:cxn modelId="{A169A937-EDBD-4A66-88E9-DA424F4862BE}" type="presParOf" srcId="{42D3CBCD-7DA2-4878-84FC-9E809D6A2488}" destId="{C0CAC954-A35F-4C86-A60C-F642BD6ECD28}" srcOrd="1" destOrd="0" presId="urn:microsoft.com/office/officeart/2005/8/layout/hList1"/>
    <dgm:cxn modelId="{6A277473-592D-445C-88F3-EB47A93AE809}" type="presParOf" srcId="{42D3CBCD-7DA2-4878-84FC-9E809D6A2488}" destId="{C22D7D03-C71B-494B-801D-9CB0548D2689}" srcOrd="2" destOrd="0" presId="urn:microsoft.com/office/officeart/2005/8/layout/hList1"/>
    <dgm:cxn modelId="{E448D2D3-247A-44E8-9B39-88620273A198}" type="presParOf" srcId="{C22D7D03-C71B-494B-801D-9CB0548D2689}" destId="{D97FEE48-20E2-457D-9568-8B9CBFB54B7B}" srcOrd="0" destOrd="0" presId="urn:microsoft.com/office/officeart/2005/8/layout/hList1"/>
    <dgm:cxn modelId="{EC10BCEF-D5E8-4246-9ADA-FAF45B06E601}" type="presParOf" srcId="{C22D7D03-C71B-494B-801D-9CB0548D2689}" destId="{1D8E452A-E6C0-4617-A47C-BF795D6449E9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5C4677-66BC-4F95-922B-84B9A2072B00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Экологические проблемы. Выбросы углекислого газа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от транспортировки грузов, которые способствуют изменению климата.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Загрязнение океанов и почв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при морских перевозках из-за утечек топлива и сброса отходов.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Отходы от упаковки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которые не всегда поддаются переработке, приводят к накоплению мусора на свалках.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Шумовое загрязнение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от транспортных средств, которое негативно влияет на здоровье людей и животных.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F654BDC-4DEA-4D15-AC9D-B342E652143A}" type="parTrans" cxnId="{FBA66AFC-9DAC-4D3E-BB4B-905AF2FD42E7}">
      <dgm:prSet/>
      <dgm:spPr/>
      <dgm:t>
        <a:bodyPr/>
        <a:lstStyle/>
        <a:p>
          <a:endParaRPr lang="ru-RU"/>
        </a:p>
      </dgm:t>
    </dgm:pt>
    <dgm:pt modelId="{BC8E6781-E46A-4B30-AC3B-5BBC58414609}" type="sibTrans" cxnId="{FBA66AFC-9DAC-4D3E-BB4B-905AF2FD42E7}">
      <dgm:prSet/>
      <dgm:spPr/>
      <dgm:t>
        <a:bodyPr/>
        <a:lstStyle/>
        <a:p>
          <a:endParaRPr lang="ru-RU"/>
        </a:p>
      </dgm:t>
    </dgm:pt>
    <dgm:pt modelId="{A323596F-BF07-4F19-86B5-FBB04B08C404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Экономические проблемы. Высокая стоимость перевозок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и длительное время доставки товаров, которые создают дополнительные издержки для бизнеса.</a:t>
          </a: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Неравномерное распределение грузопотоков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ведёт к перегруженности одних видов транспорта и недостаточной загрузке других.</a:t>
          </a: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Бюрократические барьеры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при организации перевозок, например, сложность получения необходимых разрешений и документации.</a:t>
          </a:r>
        </a:p>
        <a:p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endParaRPr lang="ru-RU" dirty="0" smtClean="0"/>
        </a:p>
        <a:p>
          <a:r>
            <a:rPr lang="ru-RU" dirty="0" smtClean="0"/>
            <a:t>   </a:t>
          </a:r>
          <a:endParaRPr lang="ru-RU" dirty="0"/>
        </a:p>
      </dgm:t>
    </dgm:pt>
    <dgm:pt modelId="{034AA70D-3038-4273-88DB-EA09A3040C01}" type="parTrans" cxnId="{2FDAF82A-DFD6-4DBD-811F-ABAE28D8AABA}">
      <dgm:prSet/>
      <dgm:spPr/>
      <dgm:t>
        <a:bodyPr/>
        <a:lstStyle/>
        <a:p>
          <a:endParaRPr lang="ru-RU"/>
        </a:p>
      </dgm:t>
    </dgm:pt>
    <dgm:pt modelId="{FAB9221C-470B-4684-AC85-6E03F3BB94D2}" type="sibTrans" cxnId="{2FDAF82A-DFD6-4DBD-811F-ABAE28D8AABA}">
      <dgm:prSet/>
      <dgm:spPr/>
      <dgm:t>
        <a:bodyPr/>
        <a:lstStyle/>
        <a:p>
          <a:endParaRPr lang="ru-RU"/>
        </a:p>
      </dgm:t>
    </dgm:pt>
    <dgm:pt modelId="{7C3C545F-FD50-497B-9C2D-2BF5DF1CBB65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Технические проблемы. Нехватка информации о состоянии груза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на каждом этапе движения. Это приводит к задержкам в доставке или потере времени на поиск конкретного груза. 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Сложность управления большим объёмом информации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о товарах, клиентах, поставщиках и транспортных средствах.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Загруженность коммуникационных каналов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при передаче информации в реальном времени.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Износ транспортных средств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 и инфраструктуры, что снижает эффективность перевозок.  </a:t>
          </a:r>
        </a:p>
        <a:p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1B9B8CDD-C33E-4B32-968E-B67B5F6CAF5D}" type="parTrans" cxnId="{2323F283-FD98-44E0-8C37-19F72ECC31AD}">
      <dgm:prSet/>
      <dgm:spPr/>
      <dgm:t>
        <a:bodyPr/>
        <a:lstStyle/>
        <a:p>
          <a:endParaRPr lang="ru-RU"/>
        </a:p>
      </dgm:t>
    </dgm:pt>
    <dgm:pt modelId="{EA74C8CF-E634-4C89-A6A4-50160129A4D5}" type="sibTrans" cxnId="{2323F283-FD98-44E0-8C37-19F72ECC31AD}">
      <dgm:prSet/>
      <dgm:spPr/>
      <dgm:t>
        <a:bodyPr/>
        <a:lstStyle/>
        <a:p>
          <a:endParaRPr lang="ru-RU"/>
        </a:p>
      </dgm:t>
    </dgm:pt>
    <dgm:pt modelId="{20D571E8-4B9C-46C1-B13F-3AB3A5875F37}" type="pres">
      <dgm:prSet presAssocID="{7C2DE2F8-A368-8A47-86EF-CE0A1F41AE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72DCBC-A2C3-4AE1-B34B-16B4B2858CA2}" type="pres">
      <dgm:prSet presAssocID="{7C3C545F-FD50-497B-9C2D-2BF5DF1CBB65}" presName="node" presStyleLbl="node1" presStyleIdx="0" presStyleCnt="3" custScaleY="163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44AF9-A79F-4187-914C-9F4BBBB85E0E}" type="pres">
      <dgm:prSet presAssocID="{EA74C8CF-E634-4C89-A6A4-50160129A4D5}" presName="sibTrans" presStyleCnt="0"/>
      <dgm:spPr/>
    </dgm:pt>
    <dgm:pt modelId="{AEA4EE02-89EF-4C52-8C8F-55A4F7AB739D}" type="pres">
      <dgm:prSet presAssocID="{A323596F-BF07-4F19-86B5-FBB04B08C404}" presName="node" presStyleLbl="node1" presStyleIdx="1" presStyleCnt="3" custScaleY="156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FE693-5188-42A3-BAE7-6B5E3E361D5C}" type="pres">
      <dgm:prSet presAssocID="{FAB9221C-470B-4684-AC85-6E03F3BB94D2}" presName="sibTrans" presStyleCnt="0"/>
      <dgm:spPr/>
    </dgm:pt>
    <dgm:pt modelId="{518D5C87-8A92-449F-93B7-D292BE4A209D}" type="pres">
      <dgm:prSet presAssocID="{825C4677-66BC-4F95-922B-84B9A2072B00}" presName="node" presStyleLbl="node1" presStyleIdx="2" presStyleCnt="3" custScaleX="179515" custLinFactNeighborX="1525" custLinFactNeighborY="22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23F283-FD98-44E0-8C37-19F72ECC31AD}" srcId="{7C2DE2F8-A368-8A47-86EF-CE0A1F41AED2}" destId="{7C3C545F-FD50-497B-9C2D-2BF5DF1CBB65}" srcOrd="0" destOrd="0" parTransId="{1B9B8CDD-C33E-4B32-968E-B67B5F6CAF5D}" sibTransId="{EA74C8CF-E634-4C89-A6A4-50160129A4D5}"/>
    <dgm:cxn modelId="{F23CADB9-643B-4643-9CB8-BA304A1F805B}" type="presOf" srcId="{825C4677-66BC-4F95-922B-84B9A2072B00}" destId="{518D5C87-8A92-449F-93B7-D292BE4A209D}" srcOrd="0" destOrd="0" presId="urn:microsoft.com/office/officeart/2005/8/layout/default"/>
    <dgm:cxn modelId="{B8FDC6AA-E3FC-4F44-96D2-C1C5FB6F08EE}" type="presOf" srcId="{7C3C545F-FD50-497B-9C2D-2BF5DF1CBB65}" destId="{B272DCBC-A2C3-4AE1-B34B-16B4B2858CA2}" srcOrd="0" destOrd="0" presId="urn:microsoft.com/office/officeart/2005/8/layout/default"/>
    <dgm:cxn modelId="{B6783751-4E33-477B-A58C-7F567BA2DADF}" type="presOf" srcId="{7C2DE2F8-A368-8A47-86EF-CE0A1F41AED2}" destId="{20D571E8-4B9C-46C1-B13F-3AB3A5875F37}" srcOrd="0" destOrd="0" presId="urn:microsoft.com/office/officeart/2005/8/layout/default"/>
    <dgm:cxn modelId="{5F7B04A4-2F87-4A2B-9BEA-34D57C47810C}" type="presOf" srcId="{A323596F-BF07-4F19-86B5-FBB04B08C404}" destId="{AEA4EE02-89EF-4C52-8C8F-55A4F7AB739D}" srcOrd="0" destOrd="0" presId="urn:microsoft.com/office/officeart/2005/8/layout/default"/>
    <dgm:cxn modelId="{FBA66AFC-9DAC-4D3E-BB4B-905AF2FD42E7}" srcId="{7C2DE2F8-A368-8A47-86EF-CE0A1F41AED2}" destId="{825C4677-66BC-4F95-922B-84B9A2072B00}" srcOrd="2" destOrd="0" parTransId="{CF654BDC-4DEA-4D15-AC9D-B342E652143A}" sibTransId="{BC8E6781-E46A-4B30-AC3B-5BBC58414609}"/>
    <dgm:cxn modelId="{2FDAF82A-DFD6-4DBD-811F-ABAE28D8AABA}" srcId="{7C2DE2F8-A368-8A47-86EF-CE0A1F41AED2}" destId="{A323596F-BF07-4F19-86B5-FBB04B08C404}" srcOrd="1" destOrd="0" parTransId="{034AA70D-3038-4273-88DB-EA09A3040C01}" sibTransId="{FAB9221C-470B-4684-AC85-6E03F3BB94D2}"/>
    <dgm:cxn modelId="{119D6B7F-10AB-445D-A3C3-CDB9217F2F3B}" type="presParOf" srcId="{20D571E8-4B9C-46C1-B13F-3AB3A5875F37}" destId="{B272DCBC-A2C3-4AE1-B34B-16B4B2858CA2}" srcOrd="0" destOrd="0" presId="urn:microsoft.com/office/officeart/2005/8/layout/default"/>
    <dgm:cxn modelId="{6180F489-3170-4081-83F7-CD71F070F9B7}" type="presParOf" srcId="{20D571E8-4B9C-46C1-B13F-3AB3A5875F37}" destId="{34A44AF9-A79F-4187-914C-9F4BBBB85E0E}" srcOrd="1" destOrd="0" presId="urn:microsoft.com/office/officeart/2005/8/layout/default"/>
    <dgm:cxn modelId="{5163C843-213F-47A2-82FA-F40154BA3775}" type="presParOf" srcId="{20D571E8-4B9C-46C1-B13F-3AB3A5875F37}" destId="{AEA4EE02-89EF-4C52-8C8F-55A4F7AB739D}" srcOrd="2" destOrd="0" presId="urn:microsoft.com/office/officeart/2005/8/layout/default"/>
    <dgm:cxn modelId="{AA5DFE4C-1EDA-41CF-AB73-F5C363885107}" type="presParOf" srcId="{20D571E8-4B9C-46C1-B13F-3AB3A5875F37}" destId="{10DFE693-5188-42A3-BAE7-6B5E3E361D5C}" srcOrd="3" destOrd="0" presId="urn:microsoft.com/office/officeart/2005/8/layout/default"/>
    <dgm:cxn modelId="{1BC4FDD0-3443-4C7B-BB72-3C9E7EAB6C59}" type="presParOf" srcId="{20D571E8-4B9C-46C1-B13F-3AB3A5875F37}" destId="{518D5C87-8A92-449F-93B7-D292BE4A209D}" srcOrd="4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984991-39AE-994C-9422-A31E64B989BF}" type="doc">
      <dgm:prSet loTypeId="urn:microsoft.com/office/officeart/2005/8/layout/vList2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C8CE26A-B6EA-49FE-ABB9-7206E6F02508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Железнодорожный транспорт в Мали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 Железная дорога проходит от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Куликоро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(к северо-востоку от Бамако) на северо-запад до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Кайеса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Кидиры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(граница с Сенегалом), где она соединяется с сенегальской железной дорогой до Дакара. Протяженность железнодорожной сети в Мали составляет 728 км  по метрической железной дороге-Бамако-Дакар. Эта железная дорога проходит через территорию Сенегала до порта Дакар, 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27C5C4C-0047-46A2-A7EC-4DFFA15C3801}" type="parTrans" cxnId="{6806EBBE-D587-4956-8B12-6554202B463D}">
      <dgm:prSet/>
      <dgm:spPr/>
      <dgm:t>
        <a:bodyPr/>
        <a:lstStyle/>
        <a:p>
          <a:endParaRPr lang="ru-RU"/>
        </a:p>
      </dgm:t>
    </dgm:pt>
    <dgm:pt modelId="{65742F0D-B480-49EA-BA8D-2B360A0A85CB}" type="sibTrans" cxnId="{6806EBBE-D587-4956-8B12-6554202B463D}">
      <dgm:prSet/>
      <dgm:spPr/>
      <dgm:t>
        <a:bodyPr/>
        <a:lstStyle/>
        <a:p>
          <a:endParaRPr lang="ru-RU"/>
        </a:p>
      </dgm:t>
    </dgm:pt>
    <dgm:pt modelId="{06D3A49D-3B16-403B-A831-B5BF524C7306}">
      <dgm:prSet custT="1"/>
      <dgm:spPr>
        <a:solidFill>
          <a:schemeClr val="accent4"/>
        </a:solidFill>
      </dgm:spPr>
      <dgm:t>
        <a:bodyPr/>
        <a:lstStyle/>
        <a:p>
          <a:r>
            <a:rPr lang="ru-RU" sz="5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Воздушный транспорт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в Мали. Основной международный аэропорт Мали - 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Международный аэропорт Бамако-Сену (BKO)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который обрабатывает большинство грузовых авиаперевозок.  Также есть несколько маленьких аэропортов. 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D2B0D18-61C1-4881-AFB1-252FD48A6038}" type="parTrans" cxnId="{27EE26D0-A80E-4779-904E-FD0BD03ADDCD}">
      <dgm:prSet/>
      <dgm:spPr/>
      <dgm:t>
        <a:bodyPr/>
        <a:lstStyle/>
        <a:p>
          <a:endParaRPr lang="ru-RU"/>
        </a:p>
      </dgm:t>
    </dgm:pt>
    <dgm:pt modelId="{E6BCEA37-CA1D-41D4-8223-BE14F85BD574}" type="sibTrans" cxnId="{27EE26D0-A80E-4779-904E-FD0BD03ADDCD}">
      <dgm:prSet/>
      <dgm:spPr/>
      <dgm:t>
        <a:bodyPr/>
        <a:lstStyle/>
        <a:p>
          <a:endParaRPr lang="ru-RU"/>
        </a:p>
      </dgm:t>
    </dgm:pt>
    <dgm:pt modelId="{C4CFB624-5F96-4B01-A460-62453197FBD1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Автомобильный транспорт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Мали включает несколько основных асфальтированных дорог, которые расходятся от Бамако. Страна связана с Абиджаном в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Кот-д’Ивуаре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Канканом в Гвинее, Монровией в Либерии 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Айору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в Нигере. Дорога с покрытием для всех погодных условий соединяет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Гао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Севаре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(Мали) и является частью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Транссахарского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шоссе, которое связывает Алжир и Нигерию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86C0032-4324-4774-84A2-E910FCD14BB5}" type="parTrans" cxnId="{F7BEB762-E99A-4E31-8CB8-EBF7C8111B07}">
      <dgm:prSet/>
      <dgm:spPr/>
      <dgm:t>
        <a:bodyPr/>
        <a:lstStyle/>
        <a:p>
          <a:endParaRPr lang="ru-RU"/>
        </a:p>
      </dgm:t>
    </dgm:pt>
    <dgm:pt modelId="{9040ADA3-A770-4DF1-8ECC-48DD4D096A4B}" type="sibTrans" cxnId="{F7BEB762-E99A-4E31-8CB8-EBF7C8111B07}">
      <dgm:prSet/>
      <dgm:spPr/>
      <dgm:t>
        <a:bodyPr/>
        <a:lstStyle/>
        <a:p>
          <a:endParaRPr lang="ru-RU"/>
        </a:p>
      </dgm:t>
    </dgm:pt>
    <dgm:pt modelId="{BEC45DBD-D644-4C72-96F4-2B90C0C1181C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Водный  транспорт в Мали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 Поскольку Мали не имеет выхода к морю, его основные транспортные пути соединяются с путями соседних стран и их портами, обеспечивая выход к морю. Две крупные реки страны - Нигер и Сенегал - являются важными транспортными артериями. Основными портами в Мали для приема морских грузов являются порты 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Бамако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и </a:t>
          </a:r>
          <a:r>
            <a:rPr lang="ru-RU" sz="1600" b="0" dirty="0" err="1" smtClean="0">
              <a:latin typeface="Times New Roman" pitchFamily="18" charset="0"/>
              <a:cs typeface="Times New Roman" pitchFamily="18" charset="0"/>
            </a:rPr>
            <a:t>Куликоро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которые обеспечивают доступ к внутренним транспортным сетям. Товары, отправляемые из других стран, обычно прибывают в 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портовые терминалы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в соседних странах, таких как  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Сенегал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Берег Слоновой Кости (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Кот-д'Ивуар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) перед транспортировкой по суше в Мали.   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A29CA17-6579-4947-9F77-3816004D195E}" type="parTrans" cxnId="{5F54671A-5913-4169-9323-67199BFCB6A1}">
      <dgm:prSet/>
      <dgm:spPr/>
      <dgm:t>
        <a:bodyPr/>
        <a:lstStyle/>
        <a:p>
          <a:endParaRPr lang="ru-RU"/>
        </a:p>
      </dgm:t>
    </dgm:pt>
    <dgm:pt modelId="{891DABD8-ABAD-46D3-BF20-A5A6F93D29A8}" type="sibTrans" cxnId="{5F54671A-5913-4169-9323-67199BFCB6A1}">
      <dgm:prSet/>
      <dgm:spPr/>
      <dgm:t>
        <a:bodyPr/>
        <a:lstStyle/>
        <a:p>
          <a:endParaRPr lang="ru-RU"/>
        </a:p>
      </dgm:t>
    </dgm:pt>
    <dgm:pt modelId="{579576D6-4D54-43E6-9DDC-6BF547AE39AB}" type="pres">
      <dgm:prSet presAssocID="{DE984991-39AE-994C-9422-A31E64B989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41C7AD-1FA5-46D0-8760-18D555B865C9}" type="pres">
      <dgm:prSet presAssocID="{2C8CE26A-B6EA-49FE-ABB9-7206E6F02508}" presName="parentText" presStyleLbl="node1" presStyleIdx="0" presStyleCnt="4" custLinFactNeighborY="-61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E1157-05F5-4CC5-B7C7-F4FDB0DD1E4C}" type="pres">
      <dgm:prSet presAssocID="{65742F0D-B480-49EA-BA8D-2B360A0A85CB}" presName="spacer" presStyleCnt="0"/>
      <dgm:spPr/>
    </dgm:pt>
    <dgm:pt modelId="{C4975277-8FE3-48D1-B7C1-DB1C282B0662}" type="pres">
      <dgm:prSet presAssocID="{C4CFB624-5F96-4B01-A460-62453197FBD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212FC-B6AA-4BB8-9553-08E1C8E2A973}" type="pres">
      <dgm:prSet presAssocID="{9040ADA3-A770-4DF1-8ECC-48DD4D096A4B}" presName="spacer" presStyleCnt="0"/>
      <dgm:spPr/>
    </dgm:pt>
    <dgm:pt modelId="{08BDA686-55D6-437A-83E3-2AA2A0A924C2}" type="pres">
      <dgm:prSet presAssocID="{BEC45DBD-D644-4C72-96F4-2B90C0C1181C}" presName="parentText" presStyleLbl="node1" presStyleIdx="2" presStyleCnt="4" custScaleY="123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E892E-A7B7-4438-9098-36D9DCD8B51C}" type="pres">
      <dgm:prSet presAssocID="{891DABD8-ABAD-46D3-BF20-A5A6F93D29A8}" presName="spacer" presStyleCnt="0"/>
      <dgm:spPr/>
    </dgm:pt>
    <dgm:pt modelId="{1C3DD92F-EE74-4AD6-8189-6AD851A76A20}" type="pres">
      <dgm:prSet presAssocID="{06D3A49D-3B16-403B-A831-B5BF524C7306}" presName="parentText" presStyleLbl="node1" presStyleIdx="3" presStyleCnt="4" custScaleY="830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003989-462A-40AD-9FA9-8232DD0829DE}" type="presOf" srcId="{06D3A49D-3B16-403B-A831-B5BF524C7306}" destId="{1C3DD92F-EE74-4AD6-8189-6AD851A76A20}" srcOrd="0" destOrd="0" presId="urn:microsoft.com/office/officeart/2005/8/layout/vList2"/>
    <dgm:cxn modelId="{041917DF-BDAD-4980-868E-E03EA832ACD9}" type="presOf" srcId="{C4CFB624-5F96-4B01-A460-62453197FBD1}" destId="{C4975277-8FE3-48D1-B7C1-DB1C282B0662}" srcOrd="0" destOrd="0" presId="urn:microsoft.com/office/officeart/2005/8/layout/vList2"/>
    <dgm:cxn modelId="{6806EBBE-D587-4956-8B12-6554202B463D}" srcId="{DE984991-39AE-994C-9422-A31E64B989BF}" destId="{2C8CE26A-B6EA-49FE-ABB9-7206E6F02508}" srcOrd="0" destOrd="0" parTransId="{227C5C4C-0047-46A2-A7EC-4DFFA15C3801}" sibTransId="{65742F0D-B480-49EA-BA8D-2B360A0A85CB}"/>
    <dgm:cxn modelId="{5E136704-D145-4D29-9DA1-049F65C0C7B8}" type="presOf" srcId="{DE984991-39AE-994C-9422-A31E64B989BF}" destId="{579576D6-4D54-43E6-9DDC-6BF547AE39AB}" srcOrd="0" destOrd="0" presId="urn:microsoft.com/office/officeart/2005/8/layout/vList2"/>
    <dgm:cxn modelId="{F7BEB762-E99A-4E31-8CB8-EBF7C8111B07}" srcId="{DE984991-39AE-994C-9422-A31E64B989BF}" destId="{C4CFB624-5F96-4B01-A460-62453197FBD1}" srcOrd="1" destOrd="0" parTransId="{786C0032-4324-4774-84A2-E910FCD14BB5}" sibTransId="{9040ADA3-A770-4DF1-8ECC-48DD4D096A4B}"/>
    <dgm:cxn modelId="{8AF575AB-8FD9-43DF-94DB-2BC313B61861}" type="presOf" srcId="{BEC45DBD-D644-4C72-96F4-2B90C0C1181C}" destId="{08BDA686-55D6-437A-83E3-2AA2A0A924C2}" srcOrd="0" destOrd="0" presId="urn:microsoft.com/office/officeart/2005/8/layout/vList2"/>
    <dgm:cxn modelId="{1A97C5C1-8D54-464C-BE12-564EC0083395}" type="presOf" srcId="{2C8CE26A-B6EA-49FE-ABB9-7206E6F02508}" destId="{7841C7AD-1FA5-46D0-8760-18D555B865C9}" srcOrd="0" destOrd="0" presId="urn:microsoft.com/office/officeart/2005/8/layout/vList2"/>
    <dgm:cxn modelId="{27EE26D0-A80E-4779-904E-FD0BD03ADDCD}" srcId="{DE984991-39AE-994C-9422-A31E64B989BF}" destId="{06D3A49D-3B16-403B-A831-B5BF524C7306}" srcOrd="3" destOrd="0" parTransId="{3D2B0D18-61C1-4881-AFB1-252FD48A6038}" sibTransId="{E6BCEA37-CA1D-41D4-8223-BE14F85BD574}"/>
    <dgm:cxn modelId="{5F54671A-5913-4169-9323-67199BFCB6A1}" srcId="{DE984991-39AE-994C-9422-A31E64B989BF}" destId="{BEC45DBD-D644-4C72-96F4-2B90C0C1181C}" srcOrd="2" destOrd="0" parTransId="{EA29CA17-6579-4947-9F77-3816004D195E}" sibTransId="{891DABD8-ABAD-46D3-BF20-A5A6F93D29A8}"/>
    <dgm:cxn modelId="{2E707D34-5E2E-4B4E-A87C-3DA69122E3E5}" type="presParOf" srcId="{579576D6-4D54-43E6-9DDC-6BF547AE39AB}" destId="{7841C7AD-1FA5-46D0-8760-18D555B865C9}" srcOrd="0" destOrd="0" presId="urn:microsoft.com/office/officeart/2005/8/layout/vList2"/>
    <dgm:cxn modelId="{22CC9E68-D781-4AF1-B31B-ECCF46A96056}" type="presParOf" srcId="{579576D6-4D54-43E6-9DDC-6BF547AE39AB}" destId="{5D7E1157-05F5-4CC5-B7C7-F4FDB0DD1E4C}" srcOrd="1" destOrd="0" presId="urn:microsoft.com/office/officeart/2005/8/layout/vList2"/>
    <dgm:cxn modelId="{9CA7E2C3-4A5C-49F0-B5AB-8D5C585FC8F5}" type="presParOf" srcId="{579576D6-4D54-43E6-9DDC-6BF547AE39AB}" destId="{C4975277-8FE3-48D1-B7C1-DB1C282B0662}" srcOrd="2" destOrd="0" presId="urn:microsoft.com/office/officeart/2005/8/layout/vList2"/>
    <dgm:cxn modelId="{CDC05B1C-EB3C-4F28-8DFB-ACE4FBAFD981}" type="presParOf" srcId="{579576D6-4D54-43E6-9DDC-6BF547AE39AB}" destId="{5AD212FC-B6AA-4BB8-9553-08E1C8E2A973}" srcOrd="3" destOrd="0" presId="urn:microsoft.com/office/officeart/2005/8/layout/vList2"/>
    <dgm:cxn modelId="{CA3797AB-FC76-4EA1-9C6E-B4506A6D6FEF}" type="presParOf" srcId="{579576D6-4D54-43E6-9DDC-6BF547AE39AB}" destId="{08BDA686-55D6-437A-83E3-2AA2A0A924C2}" srcOrd="4" destOrd="0" presId="urn:microsoft.com/office/officeart/2005/8/layout/vList2"/>
    <dgm:cxn modelId="{40B6FFF2-3F2E-4ED0-B9B1-0561C44B6054}" type="presParOf" srcId="{579576D6-4D54-43E6-9DDC-6BF547AE39AB}" destId="{C1BE892E-A7B7-4438-9098-36D9DCD8B51C}" srcOrd="5" destOrd="0" presId="urn:microsoft.com/office/officeart/2005/8/layout/vList2"/>
    <dgm:cxn modelId="{24ABD575-E9FF-4617-91D2-2BA0CAA87013}" type="presParOf" srcId="{579576D6-4D54-43E6-9DDC-6BF547AE39AB}" destId="{1C3DD92F-EE74-4AD6-8189-6AD851A76A20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36EA52-ED82-4EAA-BB01-3914E687C3DC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 algn="l"/>
          <a:endParaRPr lang="ru-RU" sz="800" dirty="0"/>
        </a:p>
      </dgm:t>
    </dgm:pt>
    <dgm:pt modelId="{948ABACD-3A54-45AD-8517-F62E30E61620}" type="parTrans" cxnId="{25DF76C0-B285-476E-81BD-39E0B893C51D}">
      <dgm:prSet/>
      <dgm:spPr/>
      <dgm:t>
        <a:bodyPr/>
        <a:lstStyle/>
        <a:p>
          <a:pPr algn="l"/>
          <a:endParaRPr lang="ru-RU"/>
        </a:p>
      </dgm:t>
    </dgm:pt>
    <dgm:pt modelId="{A7ED3C6A-E0FF-455E-9BC8-0641BD2FDDAF}" type="sibTrans" cxnId="{25DF76C0-B285-476E-81BD-39E0B893C51D}">
      <dgm:prSet/>
      <dgm:spPr/>
      <dgm:t>
        <a:bodyPr/>
        <a:lstStyle/>
        <a:p>
          <a:pPr algn="l"/>
          <a:endParaRPr lang="ru-RU"/>
        </a:p>
      </dgm:t>
    </dgm:pt>
    <dgm:pt modelId="{0F2C383C-5819-48FE-BD73-4D79831E8189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78F5D87F-021E-4865-876A-9DF5361E9BDE}" type="parTrans" cxnId="{A0A35B02-49AB-4410-A5ED-47C1708B3B28}">
      <dgm:prSet/>
      <dgm:spPr/>
      <dgm:t>
        <a:bodyPr/>
        <a:lstStyle/>
        <a:p>
          <a:pPr algn="l"/>
          <a:endParaRPr lang="ru-RU"/>
        </a:p>
      </dgm:t>
    </dgm:pt>
    <dgm:pt modelId="{C3D0D3FC-F0E9-4D5F-B21C-79914C106934}" type="sibTrans" cxnId="{A0A35B02-49AB-4410-A5ED-47C1708B3B28}">
      <dgm:prSet/>
      <dgm:spPr/>
      <dgm:t>
        <a:bodyPr/>
        <a:lstStyle/>
        <a:p>
          <a:pPr algn="l"/>
          <a:endParaRPr lang="ru-RU"/>
        </a:p>
      </dgm:t>
    </dgm:pt>
    <dgm:pt modelId="{37BFF596-DCAD-4CD4-ACC4-1D37FEC99C21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9FBA8B89-1B5A-4A88-BE27-2B3EA2D57364}" type="parTrans" cxnId="{4F89CCDA-D9A3-41BC-B57A-6855A3EF6D6E}">
      <dgm:prSet/>
      <dgm:spPr/>
      <dgm:t>
        <a:bodyPr/>
        <a:lstStyle/>
        <a:p>
          <a:endParaRPr lang="ru-RU"/>
        </a:p>
      </dgm:t>
    </dgm:pt>
    <dgm:pt modelId="{4A43D533-25B4-4A51-B854-10806A5D78E4}" type="sibTrans" cxnId="{4F89CCDA-D9A3-41BC-B57A-6855A3EF6D6E}">
      <dgm:prSet/>
      <dgm:spPr/>
      <dgm:t>
        <a:bodyPr/>
        <a:lstStyle/>
        <a:p>
          <a:endParaRPr lang="ru-RU"/>
        </a:p>
      </dgm:t>
    </dgm:pt>
    <dgm:pt modelId="{723352A9-1CAC-48BC-93D6-3A5A7566E5D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5B2B1CD0-7C17-4B68-BA9B-6799820097B3}" type="parTrans" cxnId="{4EFD7EBE-4352-4706-ADBA-377FFDFC229B}">
      <dgm:prSet/>
      <dgm:spPr/>
      <dgm:t>
        <a:bodyPr/>
        <a:lstStyle/>
        <a:p>
          <a:endParaRPr lang="ru-RU"/>
        </a:p>
      </dgm:t>
    </dgm:pt>
    <dgm:pt modelId="{54DE5752-5F68-4F9F-9EB7-6DAA2CEEC6C6}" type="sibTrans" cxnId="{4EFD7EBE-4352-4706-ADBA-377FFDFC229B}">
      <dgm:prSet/>
      <dgm:spPr/>
      <dgm:t>
        <a:bodyPr/>
        <a:lstStyle/>
        <a:p>
          <a:endParaRPr lang="ru-RU"/>
        </a:p>
      </dgm:t>
    </dgm:pt>
    <dgm:pt modelId="{7C462E3E-46A4-4738-AB27-AA40265AD6D3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3D96D3AD-CD57-4A15-AD48-1C8EC5E7DA44}" type="parTrans" cxnId="{55CED416-8F90-4A96-82FB-17B65B52DA73}">
      <dgm:prSet/>
      <dgm:spPr/>
      <dgm:t>
        <a:bodyPr/>
        <a:lstStyle/>
        <a:p>
          <a:endParaRPr lang="ru-RU"/>
        </a:p>
      </dgm:t>
    </dgm:pt>
    <dgm:pt modelId="{C75004B8-044C-4348-9764-82D2589F9B52}" type="sibTrans" cxnId="{55CED416-8F90-4A96-82FB-17B65B52DA73}">
      <dgm:prSet/>
      <dgm:spPr/>
      <dgm:t>
        <a:bodyPr/>
        <a:lstStyle/>
        <a:p>
          <a:endParaRPr lang="ru-RU"/>
        </a:p>
      </dgm:t>
    </dgm:pt>
    <dgm:pt modelId="{5EEB24E0-A8DB-4C25-AA5B-8BD5FB8D4BED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AD5EA15E-30CB-4DE2-B5E9-B00F0A9F124C}" type="parTrans" cxnId="{D3A74ADD-C035-43CB-959F-8A14BA3DA12C}">
      <dgm:prSet/>
      <dgm:spPr/>
      <dgm:t>
        <a:bodyPr/>
        <a:lstStyle/>
        <a:p>
          <a:endParaRPr lang="ru-RU"/>
        </a:p>
      </dgm:t>
    </dgm:pt>
    <dgm:pt modelId="{C3FC41B9-B28F-4BF4-94D6-F2A2EFBE70AE}" type="sibTrans" cxnId="{D3A74ADD-C035-43CB-959F-8A14BA3DA12C}">
      <dgm:prSet/>
      <dgm:spPr/>
      <dgm:t>
        <a:bodyPr/>
        <a:lstStyle/>
        <a:p>
          <a:endParaRPr lang="ru-RU"/>
        </a:p>
      </dgm:t>
    </dgm:pt>
    <dgm:pt modelId="{83DA82CB-E853-4B22-BBD2-1151184C4B7F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9019D162-A38B-4084-81C2-934E1E4EA655}" type="parTrans" cxnId="{94E67625-4252-4916-BFF9-47BC74BE9357}">
      <dgm:prSet/>
      <dgm:spPr/>
      <dgm:t>
        <a:bodyPr/>
        <a:lstStyle/>
        <a:p>
          <a:endParaRPr lang="ru-RU"/>
        </a:p>
      </dgm:t>
    </dgm:pt>
    <dgm:pt modelId="{C9D51E9F-AC78-476D-AC5B-E1BE0EDD1FD6}" type="sibTrans" cxnId="{94E67625-4252-4916-BFF9-47BC74BE9357}">
      <dgm:prSet/>
      <dgm:spPr/>
      <dgm:t>
        <a:bodyPr/>
        <a:lstStyle/>
        <a:p>
          <a:endParaRPr lang="ru-RU"/>
        </a:p>
      </dgm:t>
    </dgm:pt>
    <dgm:pt modelId="{C45B7C6A-F450-4BD5-8387-082BBE428C29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Неудовлетворительное состояние дорожной инфраструктуры;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4F1EA39-7559-40B4-8B6D-32A03605999E}" type="parTrans" cxnId="{1F3AF0E9-7838-4214-82A1-91A7DAAC1D09}">
      <dgm:prSet/>
      <dgm:spPr/>
      <dgm:t>
        <a:bodyPr/>
        <a:lstStyle/>
        <a:p>
          <a:endParaRPr lang="ru-RU"/>
        </a:p>
      </dgm:t>
    </dgm:pt>
    <dgm:pt modelId="{26EA4C11-FDA1-459F-9B19-355C2817CA7F}" type="sibTrans" cxnId="{1F3AF0E9-7838-4214-82A1-91A7DAAC1D09}">
      <dgm:prSet/>
      <dgm:spPr/>
      <dgm:t>
        <a:bodyPr/>
        <a:lstStyle/>
        <a:p>
          <a:endParaRPr lang="ru-RU"/>
        </a:p>
      </dgm:t>
    </dgm:pt>
    <dgm:pt modelId="{BC41B015-A47B-4A5F-A5AB-82114777D545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Ветхость автомобильного парка.  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C918958-BE39-41AF-A2C0-79B9D8E66058}" type="parTrans" cxnId="{806E8E5E-8850-49DC-97C6-F5AFF01CEC31}">
      <dgm:prSet/>
      <dgm:spPr/>
      <dgm:t>
        <a:bodyPr/>
        <a:lstStyle/>
        <a:p>
          <a:endParaRPr lang="ru-RU"/>
        </a:p>
      </dgm:t>
    </dgm:pt>
    <dgm:pt modelId="{54932958-CE55-4E3F-9C7D-1E9F021552FC}" type="sibTrans" cxnId="{806E8E5E-8850-49DC-97C6-F5AFF01CEC31}">
      <dgm:prSet/>
      <dgm:spPr/>
      <dgm:t>
        <a:bodyPr/>
        <a:lstStyle/>
        <a:p>
          <a:endParaRPr lang="ru-RU"/>
        </a:p>
      </dgm:t>
    </dgm:pt>
    <dgm:pt modelId="{142B8E74-DA9F-4267-B27B-3AA9FB358EBF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6A6A2D3-DF35-443C-A649-B6561EF12D09}" type="parTrans" cxnId="{97B9A4A3-9020-48E8-B51E-733B421E8568}">
      <dgm:prSet/>
      <dgm:spPr/>
      <dgm:t>
        <a:bodyPr/>
        <a:lstStyle/>
        <a:p>
          <a:endParaRPr lang="ru-RU"/>
        </a:p>
      </dgm:t>
    </dgm:pt>
    <dgm:pt modelId="{BEAAA19F-BE2C-4FA4-8AA8-7215FA46C9B2}" type="sibTrans" cxnId="{97B9A4A3-9020-48E8-B51E-733B421E8568}">
      <dgm:prSet/>
      <dgm:spPr/>
      <dgm:t>
        <a:bodyPr/>
        <a:lstStyle/>
        <a:p>
          <a:endParaRPr lang="ru-RU"/>
        </a:p>
      </dgm:t>
    </dgm:pt>
    <dgm:pt modelId="{1D0B727B-EEB4-4482-9D65-2E8FEFBA8821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Устаревшие железные дороги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45641D6-D26B-4263-B2CA-42DE637B323A}" type="parTrans" cxnId="{8F6EFDCB-E796-486D-A78C-AA6A8254C600}">
      <dgm:prSet/>
      <dgm:spPr/>
      <dgm:t>
        <a:bodyPr/>
        <a:lstStyle/>
        <a:p>
          <a:endParaRPr lang="ru-RU"/>
        </a:p>
      </dgm:t>
    </dgm:pt>
    <dgm:pt modelId="{ADE3E33A-8457-406B-B89B-A8FD1E5FB57D}" type="sibTrans" cxnId="{8F6EFDCB-E796-486D-A78C-AA6A8254C600}">
      <dgm:prSet/>
      <dgm:spPr/>
      <dgm:t>
        <a:bodyPr/>
        <a:lstStyle/>
        <a:p>
          <a:endParaRPr lang="ru-RU"/>
        </a:p>
      </dgm:t>
    </dgm:pt>
    <dgm:pt modelId="{E294AC91-9F95-4C0B-8D4C-69F7CA9052F2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Слабое развитие связи и Интернета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B5392DF-2A74-4ECE-8051-1D14D46941C1}" type="parTrans" cxnId="{D099BB7E-8F0E-4D16-A2E7-454F826051DB}">
      <dgm:prSet/>
      <dgm:spPr/>
      <dgm:t>
        <a:bodyPr/>
        <a:lstStyle/>
        <a:p>
          <a:endParaRPr lang="ru-RU"/>
        </a:p>
      </dgm:t>
    </dgm:pt>
    <dgm:pt modelId="{5E4E2ACC-146F-443B-B0DC-7F380848F318}" type="sibTrans" cxnId="{D099BB7E-8F0E-4D16-A2E7-454F826051DB}">
      <dgm:prSet/>
      <dgm:spPr/>
      <dgm:t>
        <a:bodyPr/>
        <a:lstStyle/>
        <a:p>
          <a:endParaRPr lang="ru-RU"/>
        </a:p>
      </dgm:t>
    </dgm:pt>
    <dgm:pt modelId="{C4E1B9D2-4AE9-483B-9B0C-235EA9347943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Отсутствует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цифровизация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роботизация и прочие цифровые технологии в развитии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логистической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отрасли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37B1DF9-AA4F-4808-8865-ED765FF26900}" type="parTrans" cxnId="{4935905F-7CF5-4361-89FB-C49E28F22DC5}">
      <dgm:prSet/>
      <dgm:spPr/>
      <dgm:t>
        <a:bodyPr/>
        <a:lstStyle/>
        <a:p>
          <a:endParaRPr lang="ru-RU"/>
        </a:p>
      </dgm:t>
    </dgm:pt>
    <dgm:pt modelId="{0D933BA7-FC7C-42D3-AAFA-C22D45716E0E}" type="sibTrans" cxnId="{4935905F-7CF5-4361-89FB-C49E28F22DC5}">
      <dgm:prSet/>
      <dgm:spPr/>
      <dgm:t>
        <a:bodyPr/>
        <a:lstStyle/>
        <a:p>
          <a:endParaRPr lang="ru-RU"/>
        </a:p>
      </dgm:t>
    </dgm:pt>
    <dgm:pt modelId="{730FA5EA-2091-47A7-BB97-B8DA5BCEF73F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Отсутствие выхода к морю и неразвитость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логистической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макросистемы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0F59256-E761-48E1-B028-3D9DBD8287ED}" type="parTrans" cxnId="{56194139-E846-4C2F-B638-54763D860E63}">
      <dgm:prSet/>
      <dgm:spPr/>
      <dgm:t>
        <a:bodyPr/>
        <a:lstStyle/>
        <a:p>
          <a:endParaRPr lang="ru-RU"/>
        </a:p>
      </dgm:t>
    </dgm:pt>
    <dgm:pt modelId="{9CAD7980-8E64-434F-913C-FD8DD86EB3AA}" type="sibTrans" cxnId="{56194139-E846-4C2F-B638-54763D860E63}">
      <dgm:prSet/>
      <dgm:spPr/>
      <dgm:t>
        <a:bodyPr/>
        <a:lstStyle/>
        <a:p>
          <a:endParaRPr lang="ru-RU"/>
        </a:p>
      </dgm:t>
    </dgm:pt>
    <dgm:pt modelId="{AAFB1FE6-5222-4684-B12F-8A3F96A7EDA8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 sz="800" dirty="0"/>
        </a:p>
      </dgm:t>
    </dgm:pt>
    <dgm:pt modelId="{C64651E8-9A57-4CAB-9880-FC82A909D1F6}" type="parTrans" cxnId="{3A734649-5760-4363-9524-76042E550670}">
      <dgm:prSet/>
      <dgm:spPr/>
      <dgm:t>
        <a:bodyPr/>
        <a:lstStyle/>
        <a:p>
          <a:endParaRPr lang="ru-RU"/>
        </a:p>
      </dgm:t>
    </dgm:pt>
    <dgm:pt modelId="{37E7E2C4-6AFA-4864-9817-E2650BB04BD2}" type="sibTrans" cxnId="{3A734649-5760-4363-9524-76042E550670}">
      <dgm:prSet/>
      <dgm:spPr/>
      <dgm:t>
        <a:bodyPr/>
        <a:lstStyle/>
        <a:p>
          <a:endParaRPr lang="ru-RU"/>
        </a:p>
      </dgm:t>
    </dgm:pt>
    <dgm:pt modelId="{990BEDE6-3F79-4F54-BDF4-D3E796148468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13144EA-0A8E-4B84-982A-A4C6A4F3EACF}" type="parTrans" cxnId="{80F58A65-0772-48EE-BA56-DDED78CFF8E2}">
      <dgm:prSet/>
      <dgm:spPr/>
      <dgm:t>
        <a:bodyPr/>
        <a:lstStyle/>
        <a:p>
          <a:endParaRPr lang="ru-RU"/>
        </a:p>
      </dgm:t>
    </dgm:pt>
    <dgm:pt modelId="{D344BA73-33B3-4992-A525-1006C2045C18}" type="sibTrans" cxnId="{80F58A65-0772-48EE-BA56-DDED78CFF8E2}">
      <dgm:prSet/>
      <dgm:spPr/>
      <dgm:t>
        <a:bodyPr/>
        <a:lstStyle/>
        <a:p>
          <a:endParaRPr lang="ru-RU"/>
        </a:p>
      </dgm:t>
    </dgm:pt>
    <dgm:pt modelId="{C851E051-E66D-48A7-9506-4460A3A60BB5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BFB4DFC1-49A6-45FA-9744-ED3C1C2577CB}" type="parTrans" cxnId="{401337F8-CF92-4288-B7B3-E612F8BB6C95}">
      <dgm:prSet/>
      <dgm:spPr/>
      <dgm:t>
        <a:bodyPr/>
        <a:lstStyle/>
        <a:p>
          <a:endParaRPr lang="ru-RU"/>
        </a:p>
      </dgm:t>
    </dgm:pt>
    <dgm:pt modelId="{C6B7E6DA-D321-4804-9E22-E1B3B6C73761}" type="sibTrans" cxnId="{401337F8-CF92-4288-B7B3-E612F8BB6C95}">
      <dgm:prSet/>
      <dgm:spPr/>
      <dgm:t>
        <a:bodyPr/>
        <a:lstStyle/>
        <a:p>
          <a:endParaRPr lang="ru-RU"/>
        </a:p>
      </dgm:t>
    </dgm:pt>
    <dgm:pt modelId="{A03DE1E1-A51B-49A8-922F-6E7039955191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 dirty="0"/>
        </a:p>
      </dgm:t>
    </dgm:pt>
    <dgm:pt modelId="{224B1DAE-7AB0-442A-8A2E-E5BD9D83535D}" type="parTrans" cxnId="{833EB86E-033E-40D3-98AC-2FD0B9DE4027}">
      <dgm:prSet/>
      <dgm:spPr/>
      <dgm:t>
        <a:bodyPr/>
        <a:lstStyle/>
        <a:p>
          <a:endParaRPr lang="ru-RU"/>
        </a:p>
      </dgm:t>
    </dgm:pt>
    <dgm:pt modelId="{94B28C46-E7D8-4529-B6F3-7125BFC95363}" type="sibTrans" cxnId="{833EB86E-033E-40D3-98AC-2FD0B9DE4027}">
      <dgm:prSet/>
      <dgm:spPr/>
      <dgm:t>
        <a:bodyPr/>
        <a:lstStyle/>
        <a:p>
          <a:endParaRPr lang="ru-RU"/>
        </a:p>
      </dgm:t>
    </dgm:pt>
    <dgm:pt modelId="{581D452D-F819-4185-89A2-ACD557AF011C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Сложности с модернизацией транспортной системы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A0AB0F1-597A-4303-92DE-5B1C1F000C09}" type="parTrans" cxnId="{DBF08BE2-1BF5-4402-98DE-BD8F257CECBD}">
      <dgm:prSet/>
      <dgm:spPr/>
      <dgm:t>
        <a:bodyPr/>
        <a:lstStyle/>
        <a:p>
          <a:endParaRPr lang="ru-RU"/>
        </a:p>
      </dgm:t>
    </dgm:pt>
    <dgm:pt modelId="{33E19264-8428-4241-8EB1-A554CCA6967B}" type="sibTrans" cxnId="{DBF08BE2-1BF5-4402-98DE-BD8F257CECBD}">
      <dgm:prSet/>
      <dgm:spPr/>
      <dgm:t>
        <a:bodyPr/>
        <a:lstStyle/>
        <a:p>
          <a:endParaRPr lang="ru-RU"/>
        </a:p>
      </dgm:t>
    </dgm:pt>
    <dgm:pt modelId="{BB368D6F-5222-4615-8DC5-28751A2027E1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Недостаток финансирования для развития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логистической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отрасли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A97D1C0-6B89-49E5-AA2F-7DE67DD13244}" type="parTrans" cxnId="{CB56F335-FB84-4F98-B5CD-68EFF0A57982}">
      <dgm:prSet/>
      <dgm:spPr/>
      <dgm:t>
        <a:bodyPr/>
        <a:lstStyle/>
        <a:p>
          <a:endParaRPr lang="ru-RU"/>
        </a:p>
      </dgm:t>
    </dgm:pt>
    <dgm:pt modelId="{42A26415-6264-4534-85FF-5ED8A646A847}" type="sibTrans" cxnId="{CB56F335-FB84-4F98-B5CD-68EFF0A57982}">
      <dgm:prSet/>
      <dgm:spPr/>
      <dgm:t>
        <a:bodyPr/>
        <a:lstStyle/>
        <a:p>
          <a:endParaRPr lang="ru-RU"/>
        </a:p>
      </dgm:t>
    </dgm:pt>
    <dgm:pt modelId="{83409BB0-8340-42C0-9F86-5F8AED9B16E7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964339D-0E4C-48D3-8360-CB57B2FFF7DF}" type="parTrans" cxnId="{2D98053E-BB74-4157-96C0-B95BC5C0978E}">
      <dgm:prSet/>
      <dgm:spPr/>
    </dgm:pt>
    <dgm:pt modelId="{02D7327D-63B1-48EB-AF91-79FA8727FA64}" type="sibTrans" cxnId="{2D98053E-BB74-4157-96C0-B95BC5C0978E}">
      <dgm:prSet/>
      <dgm:spPr/>
    </dgm:pt>
    <dgm:pt modelId="{280CD000-12A2-4822-8E3B-63B1320D0649}" type="pres">
      <dgm:prSet presAssocID="{7C2DE2F8-A368-8A47-86EF-CE0A1F41AE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06BA85-5789-47B0-82F8-5DD482AC074B}" type="pres">
      <dgm:prSet presAssocID="{723352A9-1CAC-48BC-93D6-3A5A7566E5D6}" presName="composite" presStyleCnt="0"/>
      <dgm:spPr/>
    </dgm:pt>
    <dgm:pt modelId="{DF982C28-4D3D-4109-86D2-5DBED679A707}" type="pres">
      <dgm:prSet presAssocID="{723352A9-1CAC-48BC-93D6-3A5A7566E5D6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63F4A-3377-4E3D-B890-7B2C9A91DD18}" type="pres">
      <dgm:prSet presAssocID="{723352A9-1CAC-48BC-93D6-3A5A7566E5D6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556AC-5703-42FE-B66A-FC16D94B98D5}" type="pres">
      <dgm:prSet presAssocID="{54DE5752-5F68-4F9F-9EB7-6DAA2CEEC6C6}" presName="sp" presStyleCnt="0"/>
      <dgm:spPr/>
    </dgm:pt>
    <dgm:pt modelId="{8C570B9C-0F6F-43B1-8DA5-44ADC0F1B1A1}" type="pres">
      <dgm:prSet presAssocID="{7C462E3E-46A4-4738-AB27-AA40265AD6D3}" presName="composite" presStyleCnt="0"/>
      <dgm:spPr/>
    </dgm:pt>
    <dgm:pt modelId="{0957E33B-4EE9-48A3-B467-E7BD235AD781}" type="pres">
      <dgm:prSet presAssocID="{7C462E3E-46A4-4738-AB27-AA40265AD6D3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2142E8-B947-4FD6-A3A4-057E937E71C6}" type="pres">
      <dgm:prSet presAssocID="{7C462E3E-46A4-4738-AB27-AA40265AD6D3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A00FA-7BC1-486A-837C-32F8E30AA539}" type="pres">
      <dgm:prSet presAssocID="{C75004B8-044C-4348-9764-82D2589F9B52}" presName="sp" presStyleCnt="0"/>
      <dgm:spPr/>
    </dgm:pt>
    <dgm:pt modelId="{3DC00B68-23C8-4A2A-AA5A-9D78D52F1F89}" type="pres">
      <dgm:prSet presAssocID="{83DA82CB-E853-4B22-BBD2-1151184C4B7F}" presName="composite" presStyleCnt="0"/>
      <dgm:spPr/>
    </dgm:pt>
    <dgm:pt modelId="{2B4AFC74-16A0-4277-BA62-E5CFDFFBF17E}" type="pres">
      <dgm:prSet presAssocID="{83DA82CB-E853-4B22-BBD2-1151184C4B7F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9027D-E1AD-4ACD-984F-1169D192BB06}" type="pres">
      <dgm:prSet presAssocID="{83DA82CB-E853-4B22-BBD2-1151184C4B7F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CB0CE-0B8F-43F4-A68D-856633AD85AE}" type="pres">
      <dgm:prSet presAssocID="{C9D51E9F-AC78-476D-AC5B-E1BE0EDD1FD6}" presName="sp" presStyleCnt="0"/>
      <dgm:spPr/>
    </dgm:pt>
    <dgm:pt modelId="{F7C05C57-4693-4F24-A73E-09D1F76E146D}" type="pres">
      <dgm:prSet presAssocID="{A03DE1E1-A51B-49A8-922F-6E7039955191}" presName="composite" presStyleCnt="0"/>
      <dgm:spPr/>
    </dgm:pt>
    <dgm:pt modelId="{0F87D98D-B97A-45B9-9CFE-F982559214C9}" type="pres">
      <dgm:prSet presAssocID="{A03DE1E1-A51B-49A8-922F-6E7039955191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97499-CC3E-4A23-A1D3-D4C93AFF80BC}" type="pres">
      <dgm:prSet presAssocID="{A03DE1E1-A51B-49A8-922F-6E7039955191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A0B64-36EE-448B-86C6-005CD6469DEA}" type="pres">
      <dgm:prSet presAssocID="{94B28C46-E7D8-4529-B6F3-7125BFC95363}" presName="sp" presStyleCnt="0"/>
      <dgm:spPr/>
    </dgm:pt>
    <dgm:pt modelId="{3B07D149-AE88-4124-8511-E09913A84D53}" type="pres">
      <dgm:prSet presAssocID="{C851E051-E66D-48A7-9506-4460A3A60BB5}" presName="composite" presStyleCnt="0"/>
      <dgm:spPr/>
    </dgm:pt>
    <dgm:pt modelId="{FB014F66-82DB-4DAB-8C02-9355465B3262}" type="pres">
      <dgm:prSet presAssocID="{C851E051-E66D-48A7-9506-4460A3A60BB5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F31A9-C5BF-4B01-B214-800A490FEFC4}" type="pres">
      <dgm:prSet presAssocID="{C851E051-E66D-48A7-9506-4460A3A60BB5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6D5BE-821F-48DA-AB69-CCCC03D23EAB}" type="pres">
      <dgm:prSet presAssocID="{C6B7E6DA-D321-4804-9E22-E1B3B6C73761}" presName="sp" presStyleCnt="0"/>
      <dgm:spPr/>
    </dgm:pt>
    <dgm:pt modelId="{ADD108B8-553F-4E63-B977-BFC03B1C08CC}" type="pres">
      <dgm:prSet presAssocID="{5EEB24E0-A8DB-4C25-AA5B-8BD5FB8D4BED}" presName="composite" presStyleCnt="0"/>
      <dgm:spPr/>
    </dgm:pt>
    <dgm:pt modelId="{91E718C1-960A-4364-9459-BD5F2E1B6E15}" type="pres">
      <dgm:prSet presAssocID="{5EEB24E0-A8DB-4C25-AA5B-8BD5FB8D4BE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C1FF7-49C1-4184-9D85-7F74CF4592B2}" type="pres">
      <dgm:prSet presAssocID="{5EEB24E0-A8DB-4C25-AA5B-8BD5FB8D4BE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5B8BC-458C-4444-A968-9BD70B667356}" type="pres">
      <dgm:prSet presAssocID="{C3FC41B9-B28F-4BF4-94D6-F2A2EFBE70AE}" presName="sp" presStyleCnt="0"/>
      <dgm:spPr/>
    </dgm:pt>
    <dgm:pt modelId="{995E9A16-B352-4096-82D2-64B70852DB6F}" type="pres">
      <dgm:prSet presAssocID="{37BFF596-DCAD-4CD4-ACC4-1D37FEC99C21}" presName="composite" presStyleCnt="0"/>
      <dgm:spPr/>
    </dgm:pt>
    <dgm:pt modelId="{E32DDBD6-6E8A-4B85-B255-B683DF630988}" type="pres">
      <dgm:prSet presAssocID="{37BFF596-DCAD-4CD4-ACC4-1D37FEC99C21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F86C5-9348-4B89-9ABF-F12B61906EF6}" type="pres">
      <dgm:prSet presAssocID="{37BFF596-DCAD-4CD4-ACC4-1D37FEC99C21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C9098-149E-4F13-B528-9C2609191AD4}" type="pres">
      <dgm:prSet presAssocID="{4A43D533-25B4-4A51-B854-10806A5D78E4}" presName="sp" presStyleCnt="0"/>
      <dgm:spPr/>
    </dgm:pt>
    <dgm:pt modelId="{C437B53A-3D94-4CC7-A155-BE2E414CF6A8}" type="pres">
      <dgm:prSet presAssocID="{0F2C383C-5819-48FE-BD73-4D79831E8189}" presName="composite" presStyleCnt="0"/>
      <dgm:spPr/>
    </dgm:pt>
    <dgm:pt modelId="{91FBB81D-DD4E-4108-901E-7DFDB3E24078}" type="pres">
      <dgm:prSet presAssocID="{0F2C383C-5819-48FE-BD73-4D79831E8189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156BF-7292-4BBF-A461-6BD532806798}" type="pres">
      <dgm:prSet presAssocID="{0F2C383C-5819-48FE-BD73-4D79831E8189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FD7EBE-4352-4706-ADBA-377FFDFC229B}" srcId="{7C2DE2F8-A368-8A47-86EF-CE0A1F41AED2}" destId="{723352A9-1CAC-48BC-93D6-3A5A7566E5D6}" srcOrd="0" destOrd="0" parTransId="{5B2B1CD0-7C17-4B68-BA9B-6799820097B3}" sibTransId="{54DE5752-5F68-4F9F-9EB7-6DAA2CEEC6C6}"/>
    <dgm:cxn modelId="{DD3913FA-CB10-4C97-8627-1E432293BAFA}" type="presOf" srcId="{C851E051-E66D-48A7-9506-4460A3A60BB5}" destId="{FB014F66-82DB-4DAB-8C02-9355465B3262}" srcOrd="0" destOrd="0" presId="urn:microsoft.com/office/officeart/2005/8/layout/chevron2"/>
    <dgm:cxn modelId="{7DD342A8-B4FD-43B0-B093-FF10AF9E9DA5}" type="presOf" srcId="{83409BB0-8340-42C0-9F86-5F8AED9B16E7}" destId="{3EC156BF-7292-4BBF-A461-6BD532806798}" srcOrd="0" destOrd="0" presId="urn:microsoft.com/office/officeart/2005/8/layout/chevron2"/>
    <dgm:cxn modelId="{4935905F-7CF5-4361-89FB-C49E28F22DC5}" srcId="{37BFF596-DCAD-4CD4-ACC4-1D37FEC99C21}" destId="{C4E1B9D2-4AE9-483B-9B0C-235EA9347943}" srcOrd="1" destOrd="0" parTransId="{F37B1DF9-AA4F-4808-8865-ED765FF26900}" sibTransId="{0D933BA7-FC7C-42D3-AAFA-C22D45716E0E}"/>
    <dgm:cxn modelId="{80F80A0A-4C1A-447A-94D6-C48A211635AA}" type="presOf" srcId="{AAFB1FE6-5222-4684-B12F-8A3F96A7EDA8}" destId="{3EC156BF-7292-4BBF-A461-6BD532806798}" srcOrd="0" destOrd="3" presId="urn:microsoft.com/office/officeart/2005/8/layout/chevron2"/>
    <dgm:cxn modelId="{97B9A4A3-9020-48E8-B51E-733B421E8568}" srcId="{7C462E3E-46A4-4738-AB27-AA40265AD6D3}" destId="{142B8E74-DA9F-4267-B27B-3AA9FB358EBF}" srcOrd="1" destOrd="0" parTransId="{46A6A2D3-DF35-443C-A649-B6561EF12D09}" sibTransId="{BEAAA19F-BE2C-4FA4-8AA8-7215FA46C9B2}"/>
    <dgm:cxn modelId="{CB56F335-FB84-4F98-B5CD-68EFF0A57982}" srcId="{C851E051-E66D-48A7-9506-4460A3A60BB5}" destId="{BB368D6F-5222-4615-8DC5-28751A2027E1}" srcOrd="0" destOrd="0" parTransId="{EA97D1C0-6B89-49E5-AA2F-7DE67DD13244}" sibTransId="{42A26415-6264-4534-85FF-5ED8A646A847}"/>
    <dgm:cxn modelId="{4F6AEA75-2D94-4D68-AE32-4FEE355F0124}" type="presOf" srcId="{C4E1B9D2-4AE9-483B-9B0C-235EA9347943}" destId="{BFBF86C5-9348-4B89-9ABF-F12B61906EF6}" srcOrd="0" destOrd="1" presId="urn:microsoft.com/office/officeart/2005/8/layout/chevron2"/>
    <dgm:cxn modelId="{A62541E2-A5F0-4BE4-A46E-1AF9D2860035}" type="presOf" srcId="{C45B7C6A-F450-4BD5-8387-082BBE428C29}" destId="{4D263F4A-3377-4E3D-B890-7B2C9A91DD18}" srcOrd="0" destOrd="0" presId="urn:microsoft.com/office/officeart/2005/8/layout/chevron2"/>
    <dgm:cxn modelId="{65028F78-C283-467A-8BCA-680CACEF1A3B}" type="presOf" srcId="{A03DE1E1-A51B-49A8-922F-6E7039955191}" destId="{0F87D98D-B97A-45B9-9CFE-F982559214C9}" srcOrd="0" destOrd="0" presId="urn:microsoft.com/office/officeart/2005/8/layout/chevron2"/>
    <dgm:cxn modelId="{9A9244E8-0062-47A0-9437-1FDF96A9BF53}" type="presOf" srcId="{BC41B015-A47B-4A5F-A5AB-82114777D545}" destId="{722142E8-B947-4FD6-A3A4-057E937E71C6}" srcOrd="0" destOrd="0" presId="urn:microsoft.com/office/officeart/2005/8/layout/chevron2"/>
    <dgm:cxn modelId="{1AC3D929-427B-48BE-A071-6426D525C260}" type="presOf" srcId="{BB368D6F-5222-4615-8DC5-28751A2027E1}" destId="{049F31A9-C5BF-4B01-B214-800A490FEFC4}" srcOrd="0" destOrd="0" presId="urn:microsoft.com/office/officeart/2005/8/layout/chevron2"/>
    <dgm:cxn modelId="{DBF08BE2-1BF5-4402-98DE-BD8F257CECBD}" srcId="{A03DE1E1-A51B-49A8-922F-6E7039955191}" destId="{581D452D-F819-4185-89A2-ACD557AF011C}" srcOrd="0" destOrd="0" parTransId="{FA0AB0F1-597A-4303-92DE-5B1C1F000C09}" sibTransId="{33E19264-8428-4241-8EB1-A554CCA6967B}"/>
    <dgm:cxn modelId="{1F3AF0E9-7838-4214-82A1-91A7DAAC1D09}" srcId="{723352A9-1CAC-48BC-93D6-3A5A7566E5D6}" destId="{C45B7C6A-F450-4BD5-8387-082BBE428C29}" srcOrd="0" destOrd="0" parTransId="{B4F1EA39-7559-40B4-8B6D-32A03605999E}" sibTransId="{26EA4C11-FDA1-459F-9B19-355C2817CA7F}"/>
    <dgm:cxn modelId="{713459FF-0A31-4B55-A8F0-A7B30DDD9C9F}" type="presOf" srcId="{990BEDE6-3F79-4F54-BDF4-D3E796148468}" destId="{3EC156BF-7292-4BBF-A461-6BD532806798}" srcOrd="0" destOrd="2" presId="urn:microsoft.com/office/officeart/2005/8/layout/chevron2"/>
    <dgm:cxn modelId="{9DB82795-E0B8-457D-A138-6E0C9D3D0B81}" type="presOf" srcId="{7C462E3E-46A4-4738-AB27-AA40265AD6D3}" destId="{0957E33B-4EE9-48A3-B467-E7BD235AD781}" srcOrd="0" destOrd="0" presId="urn:microsoft.com/office/officeart/2005/8/layout/chevron2"/>
    <dgm:cxn modelId="{25DF76C0-B285-476E-81BD-39E0B893C51D}" srcId="{37BFF596-DCAD-4CD4-ACC4-1D37FEC99C21}" destId="{5836EA52-ED82-4EAA-BB01-3914E687C3DC}" srcOrd="0" destOrd="0" parTransId="{948ABACD-3A54-45AD-8517-F62E30E61620}" sibTransId="{A7ED3C6A-E0FF-455E-9BC8-0641BD2FDDAF}"/>
    <dgm:cxn modelId="{806E8E5E-8850-49DC-97C6-F5AFF01CEC31}" srcId="{7C462E3E-46A4-4738-AB27-AA40265AD6D3}" destId="{BC41B015-A47B-4A5F-A5AB-82114777D545}" srcOrd="0" destOrd="0" parTransId="{DC918958-BE39-41AF-A2C0-79B9D8E66058}" sibTransId="{54932958-CE55-4E3F-9C7D-1E9F021552FC}"/>
    <dgm:cxn modelId="{D3A74ADD-C035-43CB-959F-8A14BA3DA12C}" srcId="{7C2DE2F8-A368-8A47-86EF-CE0A1F41AED2}" destId="{5EEB24E0-A8DB-4C25-AA5B-8BD5FB8D4BED}" srcOrd="5" destOrd="0" parTransId="{AD5EA15E-30CB-4DE2-B5E9-B00F0A9F124C}" sibTransId="{C3FC41B9-B28F-4BF4-94D6-F2A2EFBE70AE}"/>
    <dgm:cxn modelId="{80F58A65-0772-48EE-BA56-DDED78CFF8E2}" srcId="{0F2C383C-5819-48FE-BD73-4D79831E8189}" destId="{990BEDE6-3F79-4F54-BDF4-D3E796148468}" srcOrd="2" destOrd="0" parTransId="{513144EA-0A8E-4B84-982A-A4C6A4F3EACF}" sibTransId="{D344BA73-33B3-4992-A525-1006C2045C18}"/>
    <dgm:cxn modelId="{CA235139-AC2B-4BAF-B868-C23A638AAFFA}" type="presOf" srcId="{83DA82CB-E853-4B22-BBD2-1151184C4B7F}" destId="{2B4AFC74-16A0-4277-BA62-E5CFDFFBF17E}" srcOrd="0" destOrd="0" presId="urn:microsoft.com/office/officeart/2005/8/layout/chevron2"/>
    <dgm:cxn modelId="{A8E36B56-97DC-4438-8FD4-A591BF3B3C10}" type="presOf" srcId="{581D452D-F819-4185-89A2-ACD557AF011C}" destId="{39297499-CC3E-4A23-A1D3-D4C93AFF80BC}" srcOrd="0" destOrd="0" presId="urn:microsoft.com/office/officeart/2005/8/layout/chevron2"/>
    <dgm:cxn modelId="{56194139-E846-4C2F-B638-54763D860E63}" srcId="{0F2C383C-5819-48FE-BD73-4D79831E8189}" destId="{730FA5EA-2091-47A7-BB97-B8DA5BCEF73F}" srcOrd="1" destOrd="0" parTransId="{F0F59256-E761-48E1-B028-3D9DBD8287ED}" sibTransId="{9CAD7980-8E64-434F-913C-FD8DD86EB3AA}"/>
    <dgm:cxn modelId="{A0A35B02-49AB-4410-A5ED-47C1708B3B28}" srcId="{7C2DE2F8-A368-8A47-86EF-CE0A1F41AED2}" destId="{0F2C383C-5819-48FE-BD73-4D79831E8189}" srcOrd="7" destOrd="0" parTransId="{78F5D87F-021E-4865-876A-9DF5361E9BDE}" sibTransId="{C3D0D3FC-F0E9-4D5F-B21C-79914C106934}"/>
    <dgm:cxn modelId="{9600CD89-E56E-4504-AC21-8C4AC375A67A}" type="presOf" srcId="{0F2C383C-5819-48FE-BD73-4D79831E8189}" destId="{91FBB81D-DD4E-4108-901E-7DFDB3E24078}" srcOrd="0" destOrd="0" presId="urn:microsoft.com/office/officeart/2005/8/layout/chevron2"/>
    <dgm:cxn modelId="{DC54A6D6-CA30-4D9A-9C27-D87223C9B66C}" type="presOf" srcId="{142B8E74-DA9F-4267-B27B-3AA9FB358EBF}" destId="{722142E8-B947-4FD6-A3A4-057E937E71C6}" srcOrd="0" destOrd="1" presId="urn:microsoft.com/office/officeart/2005/8/layout/chevron2"/>
    <dgm:cxn modelId="{17386394-9D23-4ADA-A9A3-7C2A908885FA}" type="presOf" srcId="{723352A9-1CAC-48BC-93D6-3A5A7566E5D6}" destId="{DF982C28-4D3D-4109-86D2-5DBED679A707}" srcOrd="0" destOrd="0" presId="urn:microsoft.com/office/officeart/2005/8/layout/chevron2"/>
    <dgm:cxn modelId="{55CED416-8F90-4A96-82FB-17B65B52DA73}" srcId="{7C2DE2F8-A368-8A47-86EF-CE0A1F41AED2}" destId="{7C462E3E-46A4-4738-AB27-AA40265AD6D3}" srcOrd="1" destOrd="0" parTransId="{3D96D3AD-CD57-4A15-AD48-1C8EC5E7DA44}" sibTransId="{C75004B8-044C-4348-9764-82D2589F9B52}"/>
    <dgm:cxn modelId="{2D98053E-BB74-4157-96C0-B95BC5C0978E}" srcId="{0F2C383C-5819-48FE-BD73-4D79831E8189}" destId="{83409BB0-8340-42C0-9F86-5F8AED9B16E7}" srcOrd="0" destOrd="0" parTransId="{4964339D-0E4C-48D3-8360-CB57B2FFF7DF}" sibTransId="{02D7327D-63B1-48EB-AF91-79FA8727FA64}"/>
    <dgm:cxn modelId="{94E67625-4252-4916-BFF9-47BC74BE9357}" srcId="{7C2DE2F8-A368-8A47-86EF-CE0A1F41AED2}" destId="{83DA82CB-E853-4B22-BBD2-1151184C4B7F}" srcOrd="2" destOrd="0" parTransId="{9019D162-A38B-4084-81C2-934E1E4EA655}" sibTransId="{C9D51E9F-AC78-476D-AC5B-E1BE0EDD1FD6}"/>
    <dgm:cxn modelId="{F37C36F5-E490-4FB6-91D2-62D833DD0149}" type="presOf" srcId="{1D0B727B-EEB4-4482-9D65-2E8FEFBA8821}" destId="{8149027D-E1AD-4ACD-984F-1169D192BB06}" srcOrd="0" destOrd="0" presId="urn:microsoft.com/office/officeart/2005/8/layout/chevron2"/>
    <dgm:cxn modelId="{116289E6-D762-4F34-8B39-B190DCD4E687}" type="presOf" srcId="{E294AC91-9F95-4C0B-8D4C-69F7CA9052F2}" destId="{3E6C1FF7-49C1-4184-9D85-7F74CF4592B2}" srcOrd="0" destOrd="0" presId="urn:microsoft.com/office/officeart/2005/8/layout/chevron2"/>
    <dgm:cxn modelId="{8F6EFDCB-E796-486D-A78C-AA6A8254C600}" srcId="{83DA82CB-E853-4B22-BBD2-1151184C4B7F}" destId="{1D0B727B-EEB4-4482-9D65-2E8FEFBA8821}" srcOrd="0" destOrd="0" parTransId="{345641D6-D26B-4263-B2CA-42DE637B323A}" sibTransId="{ADE3E33A-8457-406B-B89B-A8FD1E5FB57D}"/>
    <dgm:cxn modelId="{833EB86E-033E-40D3-98AC-2FD0B9DE4027}" srcId="{7C2DE2F8-A368-8A47-86EF-CE0A1F41AED2}" destId="{A03DE1E1-A51B-49A8-922F-6E7039955191}" srcOrd="3" destOrd="0" parTransId="{224B1DAE-7AB0-442A-8A2E-E5BD9D83535D}" sibTransId="{94B28C46-E7D8-4529-B6F3-7125BFC95363}"/>
    <dgm:cxn modelId="{C93FC731-F903-4557-875B-89777AC467C5}" type="presOf" srcId="{730FA5EA-2091-47A7-BB97-B8DA5BCEF73F}" destId="{3EC156BF-7292-4BBF-A461-6BD532806798}" srcOrd="0" destOrd="1" presId="urn:microsoft.com/office/officeart/2005/8/layout/chevron2"/>
    <dgm:cxn modelId="{BD324A4C-DDF4-4208-B2C7-2417E541EB68}" type="presOf" srcId="{37BFF596-DCAD-4CD4-ACC4-1D37FEC99C21}" destId="{E32DDBD6-6E8A-4B85-B255-B683DF630988}" srcOrd="0" destOrd="0" presId="urn:microsoft.com/office/officeart/2005/8/layout/chevron2"/>
    <dgm:cxn modelId="{4BC90970-3F76-4B1E-B109-4AF525B445D9}" type="presOf" srcId="{5EEB24E0-A8DB-4C25-AA5B-8BD5FB8D4BED}" destId="{91E718C1-960A-4364-9459-BD5F2E1B6E15}" srcOrd="0" destOrd="0" presId="urn:microsoft.com/office/officeart/2005/8/layout/chevron2"/>
    <dgm:cxn modelId="{401337F8-CF92-4288-B7B3-E612F8BB6C95}" srcId="{7C2DE2F8-A368-8A47-86EF-CE0A1F41AED2}" destId="{C851E051-E66D-48A7-9506-4460A3A60BB5}" srcOrd="4" destOrd="0" parTransId="{BFB4DFC1-49A6-45FA-9744-ED3C1C2577CB}" sibTransId="{C6B7E6DA-D321-4804-9E22-E1B3B6C73761}"/>
    <dgm:cxn modelId="{D099BB7E-8F0E-4D16-A2E7-454F826051DB}" srcId="{5EEB24E0-A8DB-4C25-AA5B-8BD5FB8D4BED}" destId="{E294AC91-9F95-4C0B-8D4C-69F7CA9052F2}" srcOrd="0" destOrd="0" parTransId="{4B5392DF-2A74-4ECE-8051-1D14D46941C1}" sibTransId="{5E4E2ACC-146F-443B-B0DC-7F380848F318}"/>
    <dgm:cxn modelId="{4F89CCDA-D9A3-41BC-B57A-6855A3EF6D6E}" srcId="{7C2DE2F8-A368-8A47-86EF-CE0A1F41AED2}" destId="{37BFF596-DCAD-4CD4-ACC4-1D37FEC99C21}" srcOrd="6" destOrd="0" parTransId="{9FBA8B89-1B5A-4A88-BE27-2B3EA2D57364}" sibTransId="{4A43D533-25B4-4A51-B854-10806A5D78E4}"/>
    <dgm:cxn modelId="{16421820-9351-40E4-A190-3220DDD3CC04}" type="presOf" srcId="{5836EA52-ED82-4EAA-BB01-3914E687C3DC}" destId="{BFBF86C5-9348-4B89-9ABF-F12B61906EF6}" srcOrd="0" destOrd="0" presId="urn:microsoft.com/office/officeart/2005/8/layout/chevron2"/>
    <dgm:cxn modelId="{0BF25355-D2B6-43FD-AE7E-B7F22A36547B}" type="presOf" srcId="{7C2DE2F8-A368-8A47-86EF-CE0A1F41AED2}" destId="{280CD000-12A2-4822-8E3B-63B1320D0649}" srcOrd="0" destOrd="0" presId="urn:microsoft.com/office/officeart/2005/8/layout/chevron2"/>
    <dgm:cxn modelId="{3A734649-5760-4363-9524-76042E550670}" srcId="{0F2C383C-5819-48FE-BD73-4D79831E8189}" destId="{AAFB1FE6-5222-4684-B12F-8A3F96A7EDA8}" srcOrd="3" destOrd="0" parTransId="{C64651E8-9A57-4CAB-9880-FC82A909D1F6}" sibTransId="{37E7E2C4-6AFA-4864-9817-E2650BB04BD2}"/>
    <dgm:cxn modelId="{AB7B4E15-E3A0-4A02-834D-EBFB8DCF21F2}" type="presParOf" srcId="{280CD000-12A2-4822-8E3B-63B1320D0649}" destId="{DB06BA85-5789-47B0-82F8-5DD482AC074B}" srcOrd="0" destOrd="0" presId="urn:microsoft.com/office/officeart/2005/8/layout/chevron2"/>
    <dgm:cxn modelId="{006F0B9B-4094-4B1B-80FB-E7B3447B1A44}" type="presParOf" srcId="{DB06BA85-5789-47B0-82F8-5DD482AC074B}" destId="{DF982C28-4D3D-4109-86D2-5DBED679A707}" srcOrd="0" destOrd="0" presId="urn:microsoft.com/office/officeart/2005/8/layout/chevron2"/>
    <dgm:cxn modelId="{562E7D31-5E52-462F-BBE6-5C24B1AAA293}" type="presParOf" srcId="{DB06BA85-5789-47B0-82F8-5DD482AC074B}" destId="{4D263F4A-3377-4E3D-B890-7B2C9A91DD18}" srcOrd="1" destOrd="0" presId="urn:microsoft.com/office/officeart/2005/8/layout/chevron2"/>
    <dgm:cxn modelId="{69DA7996-4524-47E1-B7C6-364706064A3C}" type="presParOf" srcId="{280CD000-12A2-4822-8E3B-63B1320D0649}" destId="{EF5556AC-5703-42FE-B66A-FC16D94B98D5}" srcOrd="1" destOrd="0" presId="urn:microsoft.com/office/officeart/2005/8/layout/chevron2"/>
    <dgm:cxn modelId="{C72FDA04-D8F2-408B-A10E-9BE4AEEF42FE}" type="presParOf" srcId="{280CD000-12A2-4822-8E3B-63B1320D0649}" destId="{8C570B9C-0F6F-43B1-8DA5-44ADC0F1B1A1}" srcOrd="2" destOrd="0" presId="urn:microsoft.com/office/officeart/2005/8/layout/chevron2"/>
    <dgm:cxn modelId="{60DD7D95-E4A1-412C-9EBB-A87643A50838}" type="presParOf" srcId="{8C570B9C-0F6F-43B1-8DA5-44ADC0F1B1A1}" destId="{0957E33B-4EE9-48A3-B467-E7BD235AD781}" srcOrd="0" destOrd="0" presId="urn:microsoft.com/office/officeart/2005/8/layout/chevron2"/>
    <dgm:cxn modelId="{155D44B8-CD47-4D94-9FF9-E264CD5341C3}" type="presParOf" srcId="{8C570B9C-0F6F-43B1-8DA5-44ADC0F1B1A1}" destId="{722142E8-B947-4FD6-A3A4-057E937E71C6}" srcOrd="1" destOrd="0" presId="urn:microsoft.com/office/officeart/2005/8/layout/chevron2"/>
    <dgm:cxn modelId="{5C50B0AD-1905-41D6-B86F-696CD04D237B}" type="presParOf" srcId="{280CD000-12A2-4822-8E3B-63B1320D0649}" destId="{48AA00FA-7BC1-486A-837C-32F8E30AA539}" srcOrd="3" destOrd="0" presId="urn:microsoft.com/office/officeart/2005/8/layout/chevron2"/>
    <dgm:cxn modelId="{5026C4D7-8BB6-4318-A70C-76CDEE1D8105}" type="presParOf" srcId="{280CD000-12A2-4822-8E3B-63B1320D0649}" destId="{3DC00B68-23C8-4A2A-AA5A-9D78D52F1F89}" srcOrd="4" destOrd="0" presId="urn:microsoft.com/office/officeart/2005/8/layout/chevron2"/>
    <dgm:cxn modelId="{DBCDF297-9344-4F4E-8CEF-020428969AB0}" type="presParOf" srcId="{3DC00B68-23C8-4A2A-AA5A-9D78D52F1F89}" destId="{2B4AFC74-16A0-4277-BA62-E5CFDFFBF17E}" srcOrd="0" destOrd="0" presId="urn:microsoft.com/office/officeart/2005/8/layout/chevron2"/>
    <dgm:cxn modelId="{31C0DFB3-1EBA-4856-A4E8-CC779C26FD35}" type="presParOf" srcId="{3DC00B68-23C8-4A2A-AA5A-9D78D52F1F89}" destId="{8149027D-E1AD-4ACD-984F-1169D192BB06}" srcOrd="1" destOrd="0" presId="urn:microsoft.com/office/officeart/2005/8/layout/chevron2"/>
    <dgm:cxn modelId="{70FF2280-2476-4772-BB74-599463523F36}" type="presParOf" srcId="{280CD000-12A2-4822-8E3B-63B1320D0649}" destId="{5EFCB0CE-0B8F-43F4-A68D-856633AD85AE}" srcOrd="5" destOrd="0" presId="urn:microsoft.com/office/officeart/2005/8/layout/chevron2"/>
    <dgm:cxn modelId="{051C60D5-10DE-43E5-916E-FFC67DD6786E}" type="presParOf" srcId="{280CD000-12A2-4822-8E3B-63B1320D0649}" destId="{F7C05C57-4693-4F24-A73E-09D1F76E146D}" srcOrd="6" destOrd="0" presId="urn:microsoft.com/office/officeart/2005/8/layout/chevron2"/>
    <dgm:cxn modelId="{6BC34297-F711-40EE-9209-70B792E8027F}" type="presParOf" srcId="{F7C05C57-4693-4F24-A73E-09D1F76E146D}" destId="{0F87D98D-B97A-45B9-9CFE-F982559214C9}" srcOrd="0" destOrd="0" presId="urn:microsoft.com/office/officeart/2005/8/layout/chevron2"/>
    <dgm:cxn modelId="{0D780E17-6BBE-4600-B332-BCF2468B6026}" type="presParOf" srcId="{F7C05C57-4693-4F24-A73E-09D1F76E146D}" destId="{39297499-CC3E-4A23-A1D3-D4C93AFF80BC}" srcOrd="1" destOrd="0" presId="urn:microsoft.com/office/officeart/2005/8/layout/chevron2"/>
    <dgm:cxn modelId="{91B3413E-18E4-404B-85BB-730610337926}" type="presParOf" srcId="{280CD000-12A2-4822-8E3B-63B1320D0649}" destId="{934A0B64-36EE-448B-86C6-005CD6469DEA}" srcOrd="7" destOrd="0" presId="urn:microsoft.com/office/officeart/2005/8/layout/chevron2"/>
    <dgm:cxn modelId="{854152A9-9A59-474E-87B1-F8938871A443}" type="presParOf" srcId="{280CD000-12A2-4822-8E3B-63B1320D0649}" destId="{3B07D149-AE88-4124-8511-E09913A84D53}" srcOrd="8" destOrd="0" presId="urn:microsoft.com/office/officeart/2005/8/layout/chevron2"/>
    <dgm:cxn modelId="{494284FA-C48E-40D6-BE66-FB5E3924A1DF}" type="presParOf" srcId="{3B07D149-AE88-4124-8511-E09913A84D53}" destId="{FB014F66-82DB-4DAB-8C02-9355465B3262}" srcOrd="0" destOrd="0" presId="urn:microsoft.com/office/officeart/2005/8/layout/chevron2"/>
    <dgm:cxn modelId="{B2D7D9CA-D707-43CD-A17F-5F72AAF25B61}" type="presParOf" srcId="{3B07D149-AE88-4124-8511-E09913A84D53}" destId="{049F31A9-C5BF-4B01-B214-800A490FEFC4}" srcOrd="1" destOrd="0" presId="urn:microsoft.com/office/officeart/2005/8/layout/chevron2"/>
    <dgm:cxn modelId="{9B663A32-C8FD-4F69-B5A9-BA122BFCCBFA}" type="presParOf" srcId="{280CD000-12A2-4822-8E3B-63B1320D0649}" destId="{E6B6D5BE-821F-48DA-AB69-CCCC03D23EAB}" srcOrd="9" destOrd="0" presId="urn:microsoft.com/office/officeart/2005/8/layout/chevron2"/>
    <dgm:cxn modelId="{C5C17E91-787D-43E0-A62C-13431C3DBBBE}" type="presParOf" srcId="{280CD000-12A2-4822-8E3B-63B1320D0649}" destId="{ADD108B8-553F-4E63-B977-BFC03B1C08CC}" srcOrd="10" destOrd="0" presId="urn:microsoft.com/office/officeart/2005/8/layout/chevron2"/>
    <dgm:cxn modelId="{323826B8-6030-475D-9426-9CD24362E6DD}" type="presParOf" srcId="{ADD108B8-553F-4E63-B977-BFC03B1C08CC}" destId="{91E718C1-960A-4364-9459-BD5F2E1B6E15}" srcOrd="0" destOrd="0" presId="urn:microsoft.com/office/officeart/2005/8/layout/chevron2"/>
    <dgm:cxn modelId="{CB4D39A0-A5F7-4FA0-B2A5-A771E0C6BF94}" type="presParOf" srcId="{ADD108B8-553F-4E63-B977-BFC03B1C08CC}" destId="{3E6C1FF7-49C1-4184-9D85-7F74CF4592B2}" srcOrd="1" destOrd="0" presId="urn:microsoft.com/office/officeart/2005/8/layout/chevron2"/>
    <dgm:cxn modelId="{D6B94B00-2632-42E8-A2F6-6419D3E1B46B}" type="presParOf" srcId="{280CD000-12A2-4822-8E3B-63B1320D0649}" destId="{DEA5B8BC-458C-4444-A968-9BD70B667356}" srcOrd="11" destOrd="0" presId="urn:microsoft.com/office/officeart/2005/8/layout/chevron2"/>
    <dgm:cxn modelId="{1BF99267-184D-4358-80E7-A8211390C58F}" type="presParOf" srcId="{280CD000-12A2-4822-8E3B-63B1320D0649}" destId="{995E9A16-B352-4096-82D2-64B70852DB6F}" srcOrd="12" destOrd="0" presId="urn:microsoft.com/office/officeart/2005/8/layout/chevron2"/>
    <dgm:cxn modelId="{53CBD769-AB50-440A-8D75-B2E71579D2F0}" type="presParOf" srcId="{995E9A16-B352-4096-82D2-64B70852DB6F}" destId="{E32DDBD6-6E8A-4B85-B255-B683DF630988}" srcOrd="0" destOrd="0" presId="urn:microsoft.com/office/officeart/2005/8/layout/chevron2"/>
    <dgm:cxn modelId="{11D08337-7F74-4A8F-91E8-8A8C9E951700}" type="presParOf" srcId="{995E9A16-B352-4096-82D2-64B70852DB6F}" destId="{BFBF86C5-9348-4B89-9ABF-F12B61906EF6}" srcOrd="1" destOrd="0" presId="urn:microsoft.com/office/officeart/2005/8/layout/chevron2"/>
    <dgm:cxn modelId="{F4B8B835-4378-46BC-98BF-F27B9D24CFC9}" type="presParOf" srcId="{280CD000-12A2-4822-8E3B-63B1320D0649}" destId="{0F0C9098-149E-4F13-B528-9C2609191AD4}" srcOrd="13" destOrd="0" presId="urn:microsoft.com/office/officeart/2005/8/layout/chevron2"/>
    <dgm:cxn modelId="{BDE722DD-F36D-4797-BCC7-C0B5AEDC8127}" type="presParOf" srcId="{280CD000-12A2-4822-8E3B-63B1320D0649}" destId="{C437B53A-3D94-4CC7-A155-BE2E414CF6A8}" srcOrd="14" destOrd="0" presId="urn:microsoft.com/office/officeart/2005/8/layout/chevron2"/>
    <dgm:cxn modelId="{D7B78087-C4EE-4B64-B4CB-D8CBB5008710}" type="presParOf" srcId="{C437B53A-3D94-4CC7-A155-BE2E414CF6A8}" destId="{91FBB81D-DD4E-4108-901E-7DFDB3E24078}" srcOrd="0" destOrd="0" presId="urn:microsoft.com/office/officeart/2005/8/layout/chevron2"/>
    <dgm:cxn modelId="{271D6C1D-6846-4E86-A5AA-5CF9C1B671A3}" type="presParOf" srcId="{C437B53A-3D94-4CC7-A155-BE2E414CF6A8}" destId="{3EC156BF-7292-4BBF-A461-6BD53280679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 anchor="t"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r>
              <a:t>Вставка рисунка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03.03.2025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03.03.2025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3" Type="http://schemas.openxmlformats.org/officeDocument/2006/relationships/chart" Target="../charts/chart10.xml"/><Relationship Id="rId7" Type="http://schemas.openxmlformats.org/officeDocument/2006/relationships/chart" Target="../charts/chart14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10" Type="http://schemas.openxmlformats.org/officeDocument/2006/relationships/image" Target="../media/image1.png"/><Relationship Id="rId4" Type="http://schemas.openxmlformats.org/officeDocument/2006/relationships/chart" Target="../charts/chart11.xml"/><Relationship Id="rId9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292" y="714356"/>
            <a:ext cx="11858708" cy="42862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Министерство науки и высшего образования Российской Федерации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высшего образования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«ГОСУДАРСТВЕННЫЙ УНИВЕРСИТЕТ УПРАВЛЕНИЯ»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6096000" y="1142984"/>
            <a:ext cx="529590" cy="403859"/>
          </a:xfrm>
          <a:prstGeom prst="rect">
            <a:avLst/>
          </a:prstGeom>
        </p:spPr>
      </p:pic>
      <p:sp>
        <p:nvSpPr>
          <p:cNvPr id="4" name="Заголовок 5">
            <a:extLst>
              <a:ext uri="{FF2B5EF4-FFF2-40B4-BE49-F238E27FC236}">
                <a16:creationId xmlns="" xmlns:a16="http://schemas.microsoft.com/office/drawing/2014/main" id="{162FDD63-D541-4254-007D-66B5A0FB6F73}"/>
              </a:ext>
            </a:extLst>
          </p:cNvPr>
          <p:cNvSpPr txBox="1">
            <a:spLocks/>
          </p:cNvSpPr>
          <p:nvPr/>
        </p:nvSpPr>
        <p:spPr>
          <a:xfrm>
            <a:off x="0" y="2285991"/>
            <a:ext cx="12192000" cy="2500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>
            <a:lvl1pPr algn="l" defTabSz="8580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1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kern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000" kern="1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hape 92"/>
          <p:cNvSpPr/>
          <p:nvPr/>
        </p:nvSpPr>
        <p:spPr>
          <a:xfrm>
            <a:off x="809588" y="3143248"/>
            <a:ext cx="11001452" cy="755694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Выпускная квалификационная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на тему: 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«Развитие </a:t>
            </a:r>
            <a:r>
              <a:rPr lang="ru-R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транспортных </a:t>
            </a:r>
            <a:r>
              <a:rPr lang="ru-RU" sz="4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логистических</a:t>
            </a:r>
            <a:r>
              <a:rPr lang="ru-R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 в 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Мали»</a:t>
            </a:r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11F846D-65C9-FD69-8525-D1FB2B1BA1B7}"/>
              </a:ext>
            </a:extLst>
          </p:cNvPr>
          <p:cNvSpPr txBox="1"/>
          <p:nvPr/>
        </p:nvSpPr>
        <p:spPr>
          <a:xfrm>
            <a:off x="5810248" y="5286388"/>
            <a:ext cx="6136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Выполнил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Руководитель ВКР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11F846D-65C9-FD69-8525-D1FB2B1BA1B7}"/>
              </a:ext>
            </a:extLst>
          </p:cNvPr>
          <p:cNvSpPr txBox="1"/>
          <p:nvPr/>
        </p:nvSpPr>
        <p:spPr>
          <a:xfrm>
            <a:off x="3095604" y="6286520"/>
            <a:ext cx="6136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381092" y="571480"/>
            <a:ext cx="10644262" cy="1000132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Мероприятия по совершенствованию автомобильного и железнодорожного транспорта в Мали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8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9522" y="1285860"/>
          <a:ext cx="11787270" cy="52837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31"/>
                <a:gridCol w="3567200"/>
                <a:gridCol w="752213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Направления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Описание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Автомобильный транспорт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1.1.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Модернизация дорог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Например, проект 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Мультимодального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транспортного коридора Дакар - Бамако - Ниамей предусматривает модернизацию 500 км автодорожных линий. 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Строительство новых дорог. В частности, планируется сооружение 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Транс-Сахарского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автомобильного шоссе, которое пройдёт через Мали, Нигер и Сенегал.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Строительство новых дорог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частности, планируется сооружение 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Транс-Сахарского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автомобильного шоссе, которое пройдёт через Мали, Нигер и Сенегал.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Улучшение безопасности дорожного движения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Правительство выделяет средства на финансирование безопасности дорожного движения и создание национального агентства для контроля.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Финансирование дорожной инфраструктуры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Правительство выделяет средства на ремонт и строительство дорог, особенно в сельских и отдалённых районах.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Создание международных коридоров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Например, транснациональная дорога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Канкан-Куремале-Бамако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, которая связывает порт Конакри (Гвинея) со столицей Мали.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Железнодорожный транспорт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Восстановление и модернизация железной дороги Дакар - Бамако.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Цель - увеличить пропускную способность линии, повысить роль железнодорожного транспорта в пассажирских и грузовых перевозках, снизить зависимость Мали от автомобильного транспорта.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Строительство новых железнодорожных линий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2023 году обсуждался проект линии протяжённостью 1200 км, которая бы соединила столицу Бамако с городом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Гао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на северо-востоке страны.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95208" y="142852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381092" y="214290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Мероприятия по совершенствованию водного и воздушного транспорта в Республике Мали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9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9522" y="1285860"/>
          <a:ext cx="11358642" cy="52837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728"/>
                <a:gridCol w="3882232"/>
                <a:gridCol w="678568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Направления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Водный транспорт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1.1.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Использование внутренних водных путей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Река Нигер в Мали доступна для навигации круглый год для небольших судов, а для более крупных - с июля по январь. Это позволяет связывать местных фермеров и предприятия с международными рынками.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Развитие орошения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январе 2025 года правительство одобрило два проекта, которые улучшат управление водными ресурсами в зоне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Н’Дебугу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, связанной с орошаемыми землями.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Улучшение управления водными ресурсами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Например, реализуются проекты по строительству и восстановлению дренажных систем, а также по продвижению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водосберегающих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технологий.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Участие в региональном партнёрстве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Мали входит в Управление бассейна Нигера, которое занимается управлением трансграничными водами и защитой экосистемы реки.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Воздушный транспорт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Создание государственной авиакомпании.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августе 2024 года сообщалось, что правительство Мали одобрило проекты документов для создания 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Mali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Airlines-SА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 - государственной авиакомпании, которая будет заниматься внутренними и международными перевозками. Это решение было рекомендовано по итогам совещания по транспортным услугам в 2023 году и призвано улучшить мобильность населения между столицами регионов.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Развитие международных воздушных линий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Например, соглашение между Мали и Сенегалом о воздушном сообщении, которое было заключено в 1962 году, продолжает действовать и используется для международных перевозок.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95208" y="142852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952464" y="214290"/>
            <a:ext cx="11001452" cy="1325563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Инновационные решения для улучшения транспортной логистики в Республике Мали </a:t>
            </a:r>
            <a:r>
              <a:rPr lang="ru-RU" dirty="0" smtClean="0"/>
              <a:t/>
            </a:r>
            <a:br>
              <a:rPr lang="ru-RU" dirty="0" smtClean="0"/>
            </a:br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11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8084" y="1142984"/>
          <a:ext cx="11715832" cy="54292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6019"/>
                <a:gridCol w="2067499"/>
                <a:gridCol w="9112314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№ п/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Направления Инноваций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2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Автоматизация и роботизация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Использование роботов и дронов для обработки грузов, например, сортировки, упаковки и перемещения товаров. 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Внедрение автономных транспортных средств (беспилотных грузовиков, тягачей) для повышения эффективности перевозок и снижения зависимости от человеческого фактора. 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Использование конвейерных систем и роботизированных решений для перемещения товаров.  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2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Аналитика данных и машинное обучение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Прогнозировать спрос на основе анализа исторических данных, сезонных колебаний и внешних факторов (погода, праздники). 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Оптимизировать маршруты с учётом пробок, погодных условий и других факторов. 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Автоматизировать складские процессы с помощью алгоритмов, которые распределяют грузы по зонам и прокладывают эффективные маршруты внутри склада. 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Зелёные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технологии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Использование электромобилей и гибридных грузовиков для сокращения выбросов парниковых газов.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Энергоэффективные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складские решения: солнечные батареи,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энергоэффективные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осветительные системы, системы рекуперации тепла.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Рациональная упаковка: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биоразлагаемые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и перерабатываемые материалы, оптимизация размеров упаковки для перевозки больше товаров за один рейс.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Блокчейн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для отслеживания грузов - распределённая база данных, где фиксируются все этапы движения товаров от производства до конечного потребителя.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95208" y="142852"/>
            <a:ext cx="1214446" cy="928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1166778" y="0"/>
            <a:ext cx="10515600" cy="785794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Экономическая эффективность мероприятий по совершенствованию транспортной отрасли в Республике Мали</a:t>
            </a:r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10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66646" y="3786190"/>
          <a:ext cx="3857652" cy="287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9024958" y="571480"/>
          <a:ext cx="3063241" cy="323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9167835" y="3857628"/>
          <a:ext cx="3024166" cy="2830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6310314" y="4143380"/>
          <a:ext cx="3212785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380960" y="1000108"/>
          <a:ext cx="350046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4095736" y="714356"/>
          <a:ext cx="4915865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3595670" y="4357694"/>
          <a:ext cx="3071835" cy="23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4024298" y="2214554"/>
          <a:ext cx="4963492" cy="2235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18" name="Picture 1"/>
          <p:cNvPicPr/>
          <p:nvPr/>
        </p:nvPicPr>
        <p:blipFill>
          <a:blip r:embed="rId10" cstate="print"/>
          <a:srcRect/>
          <a:stretch/>
        </p:blipFill>
        <p:spPr>
          <a:xfrm>
            <a:off x="95208" y="142852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881026" y="428604"/>
            <a:ext cx="10515600" cy="1039811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endParaRPr sz="7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12</a:t>
            </a:r>
          </a:p>
        </p:txBody>
      </p:sp>
      <p:sp>
        <p:nvSpPr>
          <p:cNvPr id="7" name="Заголовок 5">
            <a:extLst>
              <a:ext uri="{FF2B5EF4-FFF2-40B4-BE49-F238E27FC236}">
                <a16:creationId xmlns="" xmlns:a16="http://schemas.microsoft.com/office/drawing/2014/main" id="{162FDD63-D541-4254-007D-66B5A0FB6F73}"/>
              </a:ext>
            </a:extLst>
          </p:cNvPr>
          <p:cNvSpPr txBox="1">
            <a:spLocks/>
          </p:cNvSpPr>
          <p:nvPr/>
        </p:nvSpPr>
        <p:spPr>
          <a:xfrm>
            <a:off x="0" y="1214422"/>
            <a:ext cx="12192000" cy="542928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>
            <a:lvl1pPr algn="l" defTabSz="8580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1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kern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000" kern="1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hape 162"/>
          <p:cNvSpPr txBox="1">
            <a:spLocks noGrp="1"/>
          </p:cNvSpPr>
          <p:nvPr>
            <p:ph type="body" idx="1"/>
          </p:nvPr>
        </p:nvSpPr>
        <p:spPr>
          <a:xfrm>
            <a:off x="452398" y="1142984"/>
            <a:ext cx="11430080" cy="542928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defPPr/>
            <a:lvl1pPr lvl="0"/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Таковы  прогнозные результаты совершенствования транспортной логистики Республики Мали, однако, более точные значения покажет время. В любом случае, Мали требуется реализация стратегий, направленных на развитие региона в целом и транспортной отрасли, в частности. При этом, наиболее перспективными направлениями транспортной логистики, как в целом в мире, так и в Республике Мали, в частности,  связаны с автоматизацией, </a:t>
            </a:r>
            <a:r>
              <a:rPr lang="ru-RU" sz="23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цифровизацией</a:t>
            </a:r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внедрением новых технологий. Эти процессы позволяют оптимизировать грузоперевозки, повысить эффективность доставки и снизить негативное воздействие на окружающую среду. Стоит отметить, что в Республике Мали для развития инноваций осуществляется  развитие сообщества искусственного интеллекта и машинного обучения, путем создания Центра ИИ и робототехники. Это инициатива направлена на экономическое развитие страны и поддержку местных </a:t>
            </a:r>
            <a:r>
              <a:rPr lang="ru-RU" sz="23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стартапов</a:t>
            </a:r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Мали делает шаги к демократизации искусственного интеллекта и машинного обучения, превращая эти технологии в движущую силу экономического роста. В апреле 2024 года была запущена община AI&amp;T в Мали, открытая для всех заинтересованных в искусственном интеллекте. Сообщество стремится делиться знаниями и опытом, а также сделать ИИ доступным для широкой аудитории. Цель сообщества - сделать Мали активным игроком в области ИИ, а не просто потребителем технологий. Стоит отметить, что инновационная инфраструктура Республики Мали не ограничивается только этим. Для развития инноваций в Мали есть Университет наук, техники и технологий, который  находится в городе Бамако, а также развивается научное сотрудничество с вузами из других стран, в том числе и из России. Несмотря на то, что в Мали делается все возможное для развития региона в целом и транспортной отрасли в частности, в перспективе предстоит сделать не малое и реализовать большое количество проектов. И главное уверенно развиваться на рынке искусственного интеллекта и </a:t>
            </a:r>
            <a:r>
              <a:rPr lang="ru-RU" sz="23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цифровизации</a:t>
            </a:r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 что Мали сделала основной упор. Хочется верить, что в ближайшие годы Республика займет достойное место в  международном </a:t>
            </a:r>
            <a:r>
              <a:rPr lang="ru-RU" sz="23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логистическом</a:t>
            </a:r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рейтинге, а пока остается ждать реализации всех намеченных планов и проектов, ведь они обещают радужные перспективы.</a:t>
            </a:r>
          </a:p>
          <a:p>
            <a:pPr marL="0" indent="0">
              <a:buNone/>
            </a:pPr>
            <a:endParaRPr sz="200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None/>
            </a:pPr>
            <a:endParaRPr sz="200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0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166646" y="142852"/>
            <a:ext cx="1214446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023902" y="6000768"/>
            <a:ext cx="10515600" cy="571504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ctr"/>
            <a:r>
              <a:rPr sz="6000" b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пасибо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за внимание!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endParaRPr sz="6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Shape 1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pic>
        <p:nvPicPr>
          <p:cNvPr id="5" name="Рисунок 4" descr="C:\Users\Ольга\Desktop\104117471-makeit_robots_take_jobs_clifford_mezz.jpg"/>
          <p:cNvPicPr/>
          <p:nvPr/>
        </p:nvPicPr>
        <p:blipFill>
          <a:blip r:embed="rId2"/>
          <a:srcRect l="4121" r="28396"/>
          <a:stretch>
            <a:fillRect/>
          </a:stretch>
        </p:blipFill>
        <p:spPr bwMode="auto">
          <a:xfrm>
            <a:off x="3309918" y="285728"/>
            <a:ext cx="542928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/>
          <p:nvPr/>
        </p:nvPicPr>
        <p:blipFill>
          <a:blip r:embed="rId3" cstate="print"/>
          <a:srcRect/>
          <a:stretch/>
        </p:blipFill>
        <p:spPr>
          <a:xfrm>
            <a:off x="166646" y="142852"/>
            <a:ext cx="1214446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309522" y="1857364"/>
          <a:ext cx="11456908" cy="484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hape 91"/>
          <p:cNvSpPr txBox="1">
            <a:spLocks/>
          </p:cNvSpPr>
          <p:nvPr/>
        </p:nvSpPr>
        <p:spPr>
          <a:xfrm>
            <a:off x="919480" y="9525"/>
            <a:ext cx="10515600" cy="13255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marL="0" marR="0" lvl="0" indent="0" algn="l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hape 92"/>
          <p:cNvSpPr/>
          <p:nvPr/>
        </p:nvSpPr>
        <p:spPr>
          <a:xfrm>
            <a:off x="2833609" y="1214422"/>
            <a:ext cx="9358391" cy="755694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разработка инновационных решений для улучшения транспортной логистики в Республике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Мали</a:t>
            </a:r>
            <a:endParaRPr sz="240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66910" y="0"/>
            <a:ext cx="92356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и задачи исследования </a:t>
            </a:r>
          </a:p>
        </p:txBody>
      </p:sp>
      <p:pic>
        <p:nvPicPr>
          <p:cNvPr id="6" name="Picture 1"/>
          <p:cNvPicPr/>
          <p:nvPr/>
        </p:nvPicPr>
        <p:blipFill>
          <a:blip r:embed="rId6" cstate="print"/>
          <a:srcRect/>
          <a:stretch/>
        </p:blipFill>
        <p:spPr>
          <a:xfrm>
            <a:off x="309522" y="214290"/>
            <a:ext cx="1285884" cy="1071570"/>
          </a:xfrm>
          <a:prstGeom prst="rect">
            <a:avLst/>
          </a:prstGeom>
        </p:spPr>
      </p:pic>
      <p:sp>
        <p:nvSpPr>
          <p:cNvPr id="7" name="Shape 9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2">
            <a:extLst>
              <a:ext uri="{FF2B5EF4-FFF2-40B4-BE49-F238E27FC236}">
                <a16:creationId xmlns="" xmlns:a16="http://schemas.microsoft.com/office/drawing/2014/main" id="{1DE8DD21-A39C-6BC6-DB74-C2881B6E7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7538738"/>
              </p:ext>
            </p:extLst>
          </p:nvPr>
        </p:nvGraphicFramePr>
        <p:xfrm>
          <a:off x="881026" y="4643422"/>
          <a:ext cx="1085857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hape 91"/>
          <p:cNvSpPr txBox="1">
            <a:spLocks/>
          </p:cNvSpPr>
          <p:nvPr/>
        </p:nvSpPr>
        <p:spPr>
          <a:xfrm>
            <a:off x="2024034" y="285728"/>
            <a:ext cx="10001320" cy="906484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>
              <a:lnSpc>
                <a:spcPct val="90000"/>
              </a:lnSpc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и предмет исследования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1"/>
          <p:cNvPicPr/>
          <p:nvPr/>
        </p:nvPicPr>
        <p:blipFill>
          <a:blip r:embed="rId6" cstate="print"/>
          <a:srcRect/>
          <a:stretch/>
        </p:blipFill>
        <p:spPr>
          <a:xfrm>
            <a:off x="309522" y="214290"/>
            <a:ext cx="1285884" cy="1071570"/>
          </a:xfrm>
          <a:prstGeom prst="rect">
            <a:avLst/>
          </a:prstGeom>
        </p:spPr>
      </p:pic>
      <p:pic>
        <p:nvPicPr>
          <p:cNvPr id="9218" name="Picture 2" descr="C:\Users\Ольга\Desktop\239898f20bf61903d9ca439e0943a5d7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3836" y="285728"/>
            <a:ext cx="11430080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666844" y="9525"/>
            <a:ext cx="9768236" cy="990583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Актуальность темы исследования</a:t>
            </a:r>
            <a:r>
              <a:rPr sz="4800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309522" y="3786190"/>
            <a:ext cx="5429288" cy="6834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является третьей по величине страной в Африке, не имеющей выхода к морю, и второй по величине страной в Экономическом сообществе западноафриканских государств (ЭКОВАС) после Нигера. Логистика транспорта Мали остро нуждается в новых технологиях. Проблемы транспортной логистики региона не первый год волнуют отрасль. Основными  проблемами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системы транспорта в Республике Мали являются: неудовлетворительное состояние дорожной инфраструктуры; ветхость автомобильного парка; устаревшие железные дороги; сложности с модернизацией транспортной системы; отсутствие выхода к морю. Запланированные инфраструктурные проекты могут открыть значительные перспективы для будущего Мали: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Транссахельское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шоссе, связывающее Бамако и Сенегал; дороги к портам Дакар и Конакри; железнодорожное сообщение между Мали и Нигерией; речные порты в Мали, Сенегале и Мавритании, которые откроют доступ в страну по реке Сенегал и другие. Транспортные связи необходимы для удовлетворения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логистических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потребностей торговли, особенно в отношении маршрутов к портам для международных морских перевозок.</a:t>
            </a:r>
          </a:p>
          <a:p>
            <a:pPr marL="0" indent="0" algn="just"/>
            <a:endParaRPr sz="1200" i="1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6310314" y="3571876"/>
            <a:ext cx="5643602" cy="74486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 того сложную ситуацию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отрасли Мали усугубляют  проблемы связи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интернет-покрытия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затрудняя эффективное взаимодействие и управление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логистическими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процессами. Также критически важным аспектом является развитие телекоммуникационной инфраструктуры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цифровизации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региона. В Республике Мали покрытие интернетом колеблется от 8,0% до 15,0%, практически везде есть проблемы с телекоммуникационной инфраструктурой, в подавляющем большинстве единственный источник связи в регионе и получения информации - радио. 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Однако, не только развитие интернета тормозит процессы оптимизации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отрасли Республики, она в целом отстает от внедрения инноваций. Неудовлетворительное состояние дорожной инфраструктуры, ветхость автомобильного парка, устаревшие железные дороги, сложности с модернизацией транспортной системы, отсутствие выхода к морю- это лишь малая часть проблем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отрасли Мали. О внедрении инноваций при отсутствии должного финансирования и вовсе говорить не приходится. Таким образом, новые технологии, которые не развиваются в Мали- ставят регион в очень не выгодное положение, это касается всех отраслей, в том числе и сферы транспорта.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3949724" y="3715557"/>
            <a:ext cx="4403328" cy="8877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309522" y="214290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1523968" y="0"/>
            <a:ext cx="10515600" cy="857232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Теоретические аспекты исследования</a:t>
            </a:r>
            <a:endParaRPr b="1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254000" y="1428736"/>
            <a:ext cx="6334807" cy="107157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accent6">
                <a:lumMod val="20000"/>
                <a:lumOff val="80000"/>
              </a:schemeClr>
            </a:solidFill>
            <a:prstDash val="solid"/>
          </a:ln>
        </p:spPr>
        <p:txBody>
          <a:bodyPr lIns="91440" tIns="45720" rIns="91440" bIns="45720" anchor="ctr"/>
          <a:lstStyle/>
          <a:p>
            <a:r>
              <a:rPr sz="1600" b="1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транспортно-логистических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 (ТЛС)-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оптимизация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движения грузов, снижение затрат и повышение эффективности перевозок.  </a:t>
            </a:r>
            <a:endParaRPr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254000" y="2709017"/>
            <a:ext cx="6334807" cy="164867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accent6">
                <a:lumMod val="20000"/>
                <a:lumOff val="80000"/>
              </a:schemeClr>
            </a:solidFill>
            <a:prstDash val="solid"/>
          </a:ln>
        </p:spPr>
        <p:txBody>
          <a:bodyPr lIns="91440" tIns="45720" rIns="91440" bIns="45720" anchor="ctr"/>
          <a:lstStyle>
            <a:defPPr/>
            <a:lvl1pPr marL="0" lvl="0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транспортно-логистических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 (ТЛС): эффективное управление материальными потоками,  оптимизация транспортных и складских операций, управление складом, управление транспортом, оптимизация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логистических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операций.</a:t>
            </a:r>
            <a:endParaRPr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6810380" y="4786321"/>
            <a:ext cx="5198597" cy="157163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accent6">
                <a:lumMod val="20000"/>
                <a:lumOff val="80000"/>
              </a:schemeClr>
            </a:solidFill>
            <a:prstDash val="solid"/>
          </a:ln>
        </p:spPr>
        <p:txBody>
          <a:bodyPr lIns="91440" tIns="45720" rIns="91440" bIns="45720" anchor="ctr"/>
          <a:lstStyle/>
          <a:p>
            <a:pPr algn="just"/>
            <a:endParaRPr lang="ru-RU" sz="1600" b="1" dirty="0" smtClean="0"/>
          </a:p>
          <a:p>
            <a:pPr algn="just"/>
            <a:endParaRPr lang="ru-RU" sz="1600" b="1" dirty="0"/>
          </a:p>
          <a:p>
            <a:pPr algn="just"/>
            <a:endParaRPr lang="ru-RU" sz="1600" b="1" dirty="0" smtClean="0"/>
          </a:p>
          <a:p>
            <a:pPr algn="just"/>
            <a:endParaRPr lang="ru-RU" sz="1600" b="1" dirty="0"/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ТЛС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транспортная инфраструктура;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транспортные средства;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огистические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центры;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огистические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операторы;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  <a:p>
            <a:pPr algn="just"/>
            <a:endParaRPr lang="ru-RU" sz="1600" dirty="0"/>
          </a:p>
          <a:p>
            <a:pPr marL="0" indent="0" algn="just"/>
            <a:endParaRPr sz="16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6738942" y="928670"/>
            <a:ext cx="5198598" cy="3714776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accent6">
                <a:lumMod val="20000"/>
                <a:lumOff val="80000"/>
              </a:schemeClr>
            </a:solidFill>
            <a:prstDash val="solid"/>
          </a:ln>
        </p:spPr>
        <p:txBody>
          <a:bodyPr lIns="91440" tIns="45720" rIns="91440" bIns="45720" anchor="ctr"/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функции ТЛС: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отслеживание и мониторинг грузов:  контроль местоположения и состояния груза в реальном времени с помощью GPS и сенсорных технологий; б) интеллектуальное планирование маршрутов: оптимизация маршрутов с учётом дорожной обстановки, загруженности и ограничений для быстрой и безопасной доставки; в) планирование перевозок и оптимизация ресурсов: централизованное управление транспортом и персоналом, максимизация эффективности и снижение операционных издержек за счёт автоматизированных алгоритмов; г) анализ данных и отчётность.</a:t>
            </a:r>
          </a:p>
          <a:p>
            <a:pPr marL="0" indent="0" algn="just"/>
            <a:endParaRPr sz="180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hape 85"/>
          <p:cNvSpPr/>
          <p:nvPr/>
        </p:nvSpPr>
        <p:spPr>
          <a:xfrm>
            <a:off x="238084" y="4643446"/>
            <a:ext cx="6334807" cy="193442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6350">
            <a:solidFill>
              <a:schemeClr val="accent6">
                <a:lumMod val="20000"/>
                <a:lumOff val="80000"/>
              </a:schemeClr>
            </a:solidFill>
            <a:prstDash val="solid"/>
          </a:ln>
        </p:spPr>
        <p:txBody>
          <a:bodyPr lIns="91440" tIns="45720" rIns="91440" bIns="45720" anchor="ctr"/>
          <a:lstStyle>
            <a:defPPr/>
            <a:lvl1pPr marL="0" lvl="0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Классификация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транспортно-логистических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 (ТЛС): по уровню сложности; по охвату территории, по количеству видов транспорта, по административно-территориальной подчинённости, по уровню доступности пользования транспортными услугами, по номенклатуре и особенностям обслуживаемых материальных потоков, по отраслевой специализации, по характеру взаимосвязей между элементами</a:t>
            </a:r>
            <a:endParaRPr sz="1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"/>
          <p:cNvPicPr/>
          <p:nvPr/>
        </p:nvPicPr>
        <p:blipFill>
          <a:blip r:embed="rId2" cstate="print"/>
          <a:srcRect/>
          <a:stretch/>
        </p:blipFill>
        <p:spPr>
          <a:xfrm>
            <a:off x="238084" y="214290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166778" y="285728"/>
            <a:ext cx="10787138" cy="1071570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проблемы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транспортно-логистических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систем (ТЛС) и мировой рейтинг логистики</a:t>
            </a:r>
            <a:r>
              <a:rPr lang="ru-RU" dirty="0" smtClean="0"/>
              <a:t/>
            </a:r>
            <a:br>
              <a:rPr lang="ru-RU" dirty="0" smtClean="0"/>
            </a:b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 lang="ru-RU" dirty="0" smtClean="0"/>
              <a:t>6</a:t>
            </a:r>
            <a:endParaRPr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024694" y="928670"/>
          <a:ext cx="500066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0" y="1285860"/>
          <a:ext cx="721523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1"/>
          <p:cNvPicPr/>
          <p:nvPr/>
        </p:nvPicPr>
        <p:blipFill>
          <a:blip r:embed="rId7" cstate="print"/>
          <a:srcRect/>
          <a:stretch/>
        </p:blipFill>
        <p:spPr>
          <a:xfrm>
            <a:off x="95208" y="142852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1523968" y="1"/>
            <a:ext cx="10515600" cy="1071546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Общая характеристика транспортной логистики Республики Мали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</a:t>
            </a:r>
          </a:p>
        </p:txBody>
      </p:sp>
      <p:sp>
        <p:nvSpPr>
          <p:cNvPr id="7" name="Shape 110"/>
          <p:cNvSpPr/>
          <p:nvPr/>
        </p:nvSpPr>
        <p:spPr>
          <a:xfrm>
            <a:off x="1452530" y="1071546"/>
            <a:ext cx="10287072" cy="928694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Республика Мали –это  государство в Западной Африке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имеющее выхода к морю. Государство  занимает более 1 000 000 км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 западной части Африки. Сегодня Мали считается одной из самых бедных стран в мире со слабо развитой экономикой. </a:t>
            </a:r>
            <a:endParaRPr sz="180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2">
            <a:extLst>
              <a:ext uri="{FF2B5EF4-FFF2-40B4-BE49-F238E27FC236}">
                <a16:creationId xmlns="" xmlns:a16="http://schemas.microsoft.com/office/drawing/2014/main" id="{1DE8DD21-A39C-6BC6-DB74-C2881B6E7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7538738"/>
              </p:ext>
            </p:extLst>
          </p:nvPr>
        </p:nvGraphicFramePr>
        <p:xfrm>
          <a:off x="309522" y="2000240"/>
          <a:ext cx="11566625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"/>
          <p:cNvPicPr/>
          <p:nvPr/>
        </p:nvPicPr>
        <p:blipFill>
          <a:blip r:embed="rId6" cstate="print"/>
          <a:srcRect/>
          <a:stretch/>
        </p:blipFill>
        <p:spPr>
          <a:xfrm>
            <a:off x="95208" y="142852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452530" y="0"/>
            <a:ext cx="10501386" cy="1325563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проблемы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системы транспорта в Республике Мали</a:t>
            </a:r>
            <a:endParaRPr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6562593" y="3315682"/>
            <a:ext cx="5316536" cy="88423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marL="0" indent="0" algn="just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7239008" y="6228334"/>
            <a:ext cx="4762342" cy="3651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Рисунок  2. Показатели эффективности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отрасли Республики Мали в 2024 году</a:t>
            </a:r>
            <a:endParaRPr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238084" y="1357298"/>
          <a:ext cx="6715172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6810380" y="1142984"/>
          <a:ext cx="506445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Shape 115"/>
          <p:cNvSpPr txBox="1">
            <a:spLocks/>
          </p:cNvSpPr>
          <p:nvPr/>
        </p:nvSpPr>
        <p:spPr>
          <a:xfrm>
            <a:off x="738150" y="6357958"/>
            <a:ext cx="607223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Рисунок  1. Проблемы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отрасли Республики Мали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"/>
          <p:cNvPicPr/>
          <p:nvPr/>
        </p:nvPicPr>
        <p:blipFill>
          <a:blip r:embed="rId7" cstate="print"/>
          <a:srcRect/>
          <a:stretch/>
        </p:blipFill>
        <p:spPr>
          <a:xfrm>
            <a:off x="95208" y="142852"/>
            <a:ext cx="1285884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2398" y="214290"/>
            <a:ext cx="11572956" cy="1325563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отрасли на экономические показатели развития Республики Мали</a:t>
            </a:r>
            <a:r>
              <a:rPr lang="ru-RU" dirty="0" smtClean="0"/>
              <a:t/>
            </a:r>
            <a:br>
              <a:rPr lang="ru-RU" dirty="0" smtClean="0"/>
            </a:b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7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66647" y="4000504"/>
          <a:ext cx="3571900" cy="2613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7881950" y="3643314"/>
          <a:ext cx="4190986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0" y="1071546"/>
          <a:ext cx="450059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7739074" y="1000108"/>
          <a:ext cx="4285305" cy="2666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3738546" y="4071942"/>
          <a:ext cx="4357718" cy="240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4238612" y="1071546"/>
          <a:ext cx="3929091" cy="2903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5" name="Picture 1"/>
          <p:cNvPicPr/>
          <p:nvPr/>
        </p:nvPicPr>
        <p:blipFill>
          <a:blip r:embed="rId8" cstate="print"/>
          <a:srcRect/>
          <a:stretch/>
        </p:blipFill>
        <p:spPr>
          <a:xfrm>
            <a:off x="166646" y="214290"/>
            <a:ext cx="529590" cy="403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156</TotalTime>
  <Words>1321</Words>
  <Application>MyOffice-CoreFramework-Android/36-1319.1058.9942.953.1@8a8e91c111ebc3e71a2a82a94b3d7700bb817fed</Application>
  <DocSecurity>0</DocSecurity>
  <PresentationFormat>Произвольный</PresentationFormat>
  <Paragraphs>168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Министерство науки и высшего образования Российской Федерации  Федеральное государственное бюджетное образовательное учреждение высшего образования «ГОСУДАРСТВЕННЫЙ УНИВЕРСИТЕТ УПРАВЛЕНИЯ» </vt:lpstr>
      <vt:lpstr>Слайд 2</vt:lpstr>
      <vt:lpstr>Слайд 3</vt:lpstr>
      <vt:lpstr>Актуальность темы исследования </vt:lpstr>
      <vt:lpstr>Теоретические аспекты исследования</vt:lpstr>
      <vt:lpstr>Основные проблемы транспортно-логистических систем (ТЛС) и мировой рейтинг логистики </vt:lpstr>
      <vt:lpstr>Общая характеристика транспортной логистики Республики Мали</vt:lpstr>
      <vt:lpstr>Основные проблемы логистической системы транспорта в Республике Мали</vt:lpstr>
      <vt:lpstr>Влияние логистической отрасли на экономические показатели развития Республики Мали </vt:lpstr>
      <vt:lpstr>Мероприятия по совершенствованию автомобильного и железнодорожного транспорта в Мали  </vt:lpstr>
      <vt:lpstr>Мероприятия по совершенствованию водного и воздушного транспорта в Республике Мали </vt:lpstr>
      <vt:lpstr>Инновационные решения для улучшения транспортной логистики в Республике Мали  </vt:lpstr>
      <vt:lpstr>Экономическая эффективность мероприятий по совершенствованию транспортной отрасли в Республике Мали</vt:lpstr>
      <vt:lpstr>Вывод 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Организационно-экономические аспекты утилизации специальной техники на автомобильной дороге М-12 «Восток» строящаяся скоростная автомобильная дорога Москва-Казань-Екатеринбург-Тюмень</dc:title>
  <dc:creator>Ольга</dc:creator>
  <cp:lastModifiedBy>Ольга</cp:lastModifiedBy>
  <cp:revision>56</cp:revision>
  <dcterms:created xsi:type="dcterms:W3CDTF">2025-02-26T09:20:09Z</dcterms:created>
  <dcterms:modified xsi:type="dcterms:W3CDTF">2025-08-24T13:56:49Z</dcterms:modified>
</cp:coreProperties>
</file>