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9" r:id="rId3"/>
    <p:sldId id="258" r:id="rId4"/>
    <p:sldId id="283" r:id="rId5"/>
    <p:sldId id="279" r:id="rId6"/>
    <p:sldId id="290" r:id="rId7"/>
    <p:sldId id="291" r:id="rId8"/>
    <p:sldId id="292" r:id="rId9"/>
    <p:sldId id="278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3" d="100"/>
          <a:sy n="103" d="100"/>
        </p:scale>
        <p:origin x="-850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2025&#1075;\&#1055;&#1103;&#1090;&#1077;&#1088;&#1086;&#1095;&#1082;&#1072;%20&#1040;&#1075;&#1088;&#1086;&#1090;&#1086;&#1088;&#1075;%20&#1076;&#1080;&#1072;&#1075;&#1088;&#1072;&#1084;&#1084;&#1099;%20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5;&#1103;&#1090;&#1077;&#1088;&#1086;&#1095;&#1082;&#1072;%20&#1040;&#1075;&#1088;&#1086;&#1090;&#1086;&#1088;&#1075;%20&#1076;&#1080;&#1072;&#1075;&#1088;&#1072;&#1084;&#1084;&#1099;%20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5;&#1103;&#1090;&#1077;&#1088;&#1086;&#1095;&#1082;&#1072;%20&#1040;&#1075;&#1088;&#1086;&#1090;&#1086;&#1088;&#1075;%20&#1076;&#1080;&#1072;&#1075;&#1088;&#1072;&#1084;&#1084;&#1099;%20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5;&#1103;&#1090;&#1077;&#1088;&#1086;&#1095;&#1082;&#1072;%20&#1040;&#1075;&#1088;&#1086;&#1090;&#1086;&#1088;&#1075;%20&#1076;&#1080;&#1072;&#1075;&#1088;&#1072;&#1084;&#1084;&#1099;%20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5;&#1103;&#1090;&#1077;&#1088;&#1086;&#1095;&#1082;&#1072;%20&#1040;&#1075;&#1088;&#1086;&#1090;&#1086;&#1088;&#1075;%20&#1076;&#1080;&#1072;&#1075;&#1088;&#1072;&#1084;&#1084;&#1099;%20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5;&#1103;&#1090;&#1077;&#1088;&#1086;&#1095;&#1082;&#1072;%20&#1040;&#1075;&#1088;&#1086;&#1090;&#1086;&#1088;&#1075;%20&#1076;&#1080;&#1072;&#1075;&#1088;&#1072;&#1084;&#1084;&#1099;%20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5;&#1103;&#1090;&#1077;&#1088;&#1086;&#1095;&#1082;&#1072;%20&#1040;&#1075;&#1088;&#1086;&#1090;&#1086;&#1088;&#1075;%20&#1076;&#1080;&#1072;&#1075;&#1088;&#1072;&#1084;&#1084;&#1099;%20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.,%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Лист1!$K$29</c:f>
              <c:strCache>
                <c:ptCount val="1"/>
                <c:pt idx="0">
                  <c:v>2023г.,%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Лист1!$J$30:$J$31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Лист1!$K$30:$K$31</c:f>
              <c:numCache>
                <c:formatCode>General</c:formatCode>
                <c:ptCount val="2"/>
                <c:pt idx="0">
                  <c:v>11.11</c:v>
                </c:pt>
                <c:pt idx="1">
                  <c:v>88.88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Лист1!$H$46</c:f>
              <c:strCache>
                <c:ptCount val="1"/>
                <c:pt idx="0">
                  <c:v>Среднесписочная численность, чел.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Лист1!$I$45:$K$45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Лист1!$I$46:$K$46</c:f>
              <c:numCache>
                <c:formatCode>General</c:formatCode>
                <c:ptCount val="3"/>
                <c:pt idx="0">
                  <c:v>22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</c:ser>
        <c:dLbls>
          <c:showVal val="1"/>
        </c:dLbls>
        <c:shape val="box"/>
        <c:axId val="120030720"/>
        <c:axId val="120032256"/>
        <c:axId val="0"/>
      </c:bar3DChart>
      <c:catAx>
        <c:axId val="120030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032256"/>
        <c:crosses val="autoZero"/>
        <c:auto val="1"/>
        <c:lblAlgn val="ctr"/>
        <c:lblOffset val="100"/>
      </c:catAx>
      <c:valAx>
        <c:axId val="120032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030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Лист1!$H$199</c:f>
              <c:strCache>
                <c:ptCount val="1"/>
                <c:pt idx="0">
                  <c:v>Рентабельность капитала,%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Лист1!$I$198:$K$198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Лист1!$I$199:$K$199</c:f>
              <c:numCache>
                <c:formatCode>General</c:formatCode>
                <c:ptCount val="3"/>
                <c:pt idx="0">
                  <c:v>2.3699999999999997</c:v>
                </c:pt>
                <c:pt idx="1">
                  <c:v>3.54</c:v>
                </c:pt>
                <c:pt idx="2">
                  <c:v>3.57</c:v>
                </c:pt>
              </c:numCache>
            </c:numRef>
          </c:val>
        </c:ser>
        <c:ser>
          <c:idx val="1"/>
          <c:order val="1"/>
          <c:tx>
            <c:strRef>
              <c:f>Лист1!$H$200</c:f>
              <c:strCache>
                <c:ptCount val="1"/>
                <c:pt idx="0">
                  <c:v>Рентабельность продаж, %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Лист1!$I$198:$K$198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Лист1!$I$200:$K$200</c:f>
              <c:numCache>
                <c:formatCode>General</c:formatCode>
                <c:ptCount val="3"/>
                <c:pt idx="0">
                  <c:v>3.9699999999999998</c:v>
                </c:pt>
                <c:pt idx="1">
                  <c:v>4.55</c:v>
                </c:pt>
                <c:pt idx="2">
                  <c:v>4.6199999999999983</c:v>
                </c:pt>
              </c:numCache>
            </c:numRef>
          </c:val>
        </c:ser>
        <c:ser>
          <c:idx val="2"/>
          <c:order val="2"/>
          <c:tx>
            <c:strRef>
              <c:f>Лист1!$H$201</c:f>
              <c:strCache>
                <c:ptCount val="1"/>
                <c:pt idx="0">
                  <c:v>Чистая рентабельность, %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Лист1!$I$198:$K$198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Лист1!$I$201:$K$201</c:f>
              <c:numCache>
                <c:formatCode>General</c:formatCode>
                <c:ptCount val="3"/>
                <c:pt idx="0">
                  <c:v>1.05</c:v>
                </c:pt>
                <c:pt idx="1">
                  <c:v>1.55</c:v>
                </c:pt>
                <c:pt idx="2">
                  <c:v>1.52</c:v>
                </c:pt>
              </c:numCache>
            </c:numRef>
          </c:val>
        </c:ser>
        <c:dLbls>
          <c:showVal val="1"/>
        </c:dLbls>
        <c:shape val="box"/>
        <c:axId val="120231040"/>
        <c:axId val="120232576"/>
        <c:axId val="0"/>
      </c:bar3DChart>
      <c:catAx>
        <c:axId val="120231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32576"/>
        <c:crosses val="autoZero"/>
        <c:auto val="1"/>
        <c:lblAlgn val="ctr"/>
        <c:lblOffset val="100"/>
      </c:catAx>
      <c:valAx>
        <c:axId val="1202325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02310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Лист1!$H$182</c:f>
              <c:strCache>
                <c:ptCount val="1"/>
                <c:pt idx="0">
                  <c:v>Чистая прибыль, тыс. руб.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Лист1!$I$181:$K$181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Лист1!$I$182:$K$182</c:f>
              <c:numCache>
                <c:formatCode>#,##0</c:formatCode>
                <c:ptCount val="3"/>
                <c:pt idx="0" formatCode="General">
                  <c:v>21016364</c:v>
                </c:pt>
                <c:pt idx="1">
                  <c:v>36646251</c:v>
                </c:pt>
                <c:pt idx="2">
                  <c:v>44453817</c:v>
                </c:pt>
              </c:numCache>
            </c:numRef>
          </c:val>
        </c:ser>
        <c:dLbls>
          <c:showVal val="1"/>
        </c:dLbls>
        <c:shape val="box"/>
        <c:axId val="120253056"/>
        <c:axId val="120258944"/>
        <c:axId val="0"/>
      </c:bar3DChart>
      <c:catAx>
        <c:axId val="120253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58944"/>
        <c:crosses val="autoZero"/>
        <c:auto val="1"/>
        <c:lblAlgn val="ctr"/>
        <c:lblOffset val="100"/>
      </c:catAx>
      <c:valAx>
        <c:axId val="120258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530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Лист1!$H$164</c:f>
              <c:strCache>
                <c:ptCount val="1"/>
                <c:pt idx="0">
                  <c:v>Валовая прибыль 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Лист1!$I$163:$K$163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Лист1!$I$164:$K$164</c:f>
              <c:numCache>
                <c:formatCode>#,##0</c:formatCode>
                <c:ptCount val="3"/>
                <c:pt idx="0" formatCode="General">
                  <c:v>437581556</c:v>
                </c:pt>
                <c:pt idx="1">
                  <c:v>537099665</c:v>
                </c:pt>
                <c:pt idx="2">
                  <c:v>676503326</c:v>
                </c:pt>
              </c:numCache>
            </c:numRef>
          </c:val>
        </c:ser>
        <c:ser>
          <c:idx val="1"/>
          <c:order val="1"/>
          <c:tx>
            <c:strRef>
              <c:f>Лист1!$H$165</c:f>
              <c:strCache>
                <c:ptCount val="1"/>
                <c:pt idx="0">
                  <c:v>Прибыль от продаж,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Лист1!$I$163:$K$163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Лист1!$I$165:$K$165</c:f>
              <c:numCache>
                <c:formatCode>#,##0</c:formatCode>
                <c:ptCount val="3"/>
                <c:pt idx="0" formatCode="General">
                  <c:v>72392271</c:v>
                </c:pt>
                <c:pt idx="1">
                  <c:v>107716014</c:v>
                </c:pt>
                <c:pt idx="2">
                  <c:v>134962339</c:v>
                </c:pt>
              </c:numCache>
            </c:numRef>
          </c:val>
        </c:ser>
        <c:dLbls>
          <c:showVal val="1"/>
        </c:dLbls>
        <c:shape val="box"/>
        <c:axId val="120276480"/>
        <c:axId val="120278016"/>
        <c:axId val="0"/>
      </c:bar3DChart>
      <c:catAx>
        <c:axId val="120276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78016"/>
        <c:crosses val="autoZero"/>
        <c:auto val="1"/>
        <c:lblAlgn val="ctr"/>
        <c:lblOffset val="100"/>
      </c:catAx>
      <c:valAx>
        <c:axId val="1202780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02764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Лист1!$H$117</c:f>
              <c:strCache>
                <c:ptCount val="1"/>
                <c:pt idx="0">
                  <c:v>Выручка,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Лист1!$I$116:$K$116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Лист1!$I$117:$K$117</c:f>
              <c:numCache>
                <c:formatCode>#,##0</c:formatCode>
                <c:ptCount val="3"/>
                <c:pt idx="0" formatCode="General">
                  <c:v>2005770373</c:v>
                </c:pt>
                <c:pt idx="1">
                  <c:v>2363462814</c:v>
                </c:pt>
                <c:pt idx="2">
                  <c:v>2919879810</c:v>
                </c:pt>
              </c:numCache>
            </c:numRef>
          </c:val>
        </c:ser>
        <c:ser>
          <c:idx val="1"/>
          <c:order val="1"/>
          <c:tx>
            <c:strRef>
              <c:f>Лист1!$H$118</c:f>
              <c:strCache>
                <c:ptCount val="1"/>
                <c:pt idx="0">
                  <c:v>Себестоимость продаж,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Лист1!$I$116:$K$116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Лист1!$I$118:$K$118</c:f>
              <c:numCache>
                <c:formatCode>#,##0</c:formatCode>
                <c:ptCount val="3"/>
                <c:pt idx="0" formatCode="General">
                  <c:v>1568188817</c:v>
                </c:pt>
                <c:pt idx="1">
                  <c:v>1826363149</c:v>
                </c:pt>
                <c:pt idx="2">
                  <c:v>2243376484</c:v>
                </c:pt>
              </c:numCache>
            </c:numRef>
          </c:val>
        </c:ser>
        <c:dLbls>
          <c:showVal val="1"/>
        </c:dLbls>
        <c:shape val="box"/>
        <c:axId val="120332672"/>
        <c:axId val="120334208"/>
        <c:axId val="0"/>
      </c:bar3DChart>
      <c:catAx>
        <c:axId val="120332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334208"/>
        <c:crosses val="autoZero"/>
        <c:auto val="1"/>
        <c:lblAlgn val="ctr"/>
        <c:lblOffset val="100"/>
      </c:catAx>
      <c:valAx>
        <c:axId val="12033420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03326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0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Лист1!$I$86</c:f>
              <c:strCache>
                <c:ptCount val="1"/>
                <c:pt idx="0">
                  <c:v>2024 год 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Лист1!$H$87:$H$88</c:f>
              <c:strCache>
                <c:ptCount val="2"/>
                <c:pt idx="0">
                  <c:v>Собственные средства, тыс. руб.</c:v>
                </c:pt>
                <c:pt idx="1">
                  <c:v>Заемные средства, тыс. руб.</c:v>
                </c:pt>
              </c:strCache>
            </c:strRef>
          </c:cat>
          <c:val>
            <c:numRef>
              <c:f>Лист1!$I$87:$I$88</c:f>
              <c:numCache>
                <c:formatCode>General</c:formatCode>
                <c:ptCount val="2"/>
                <c:pt idx="0">
                  <c:v>6.68</c:v>
                </c:pt>
                <c:pt idx="1">
                  <c:v>93.32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Лист1!$I$14</c:f>
              <c:strCache>
                <c:ptCount val="1"/>
                <c:pt idx="0">
                  <c:v>Капитал, тыс. руб.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Лист1!$J$13:$L$13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Лист1!$J$14:$L$14</c:f>
              <c:numCache>
                <c:formatCode>#,##0</c:formatCode>
                <c:ptCount val="3"/>
                <c:pt idx="0">
                  <c:v>886622251</c:v>
                </c:pt>
                <c:pt idx="1">
                  <c:v>1034066871</c:v>
                </c:pt>
                <c:pt idx="2">
                  <c:v>1242177831</c:v>
                </c:pt>
              </c:numCache>
            </c:numRef>
          </c:val>
        </c:ser>
        <c:dLbls>
          <c:showVal val="1"/>
        </c:dLbls>
        <c:shape val="box"/>
        <c:axId val="120381824"/>
        <c:axId val="120383360"/>
        <c:axId val="0"/>
      </c:bar3DChart>
      <c:catAx>
        <c:axId val="120381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383360"/>
        <c:crosses val="autoZero"/>
        <c:auto val="1"/>
        <c:lblAlgn val="ctr"/>
        <c:lblOffset val="100"/>
      </c:catAx>
      <c:valAx>
        <c:axId val="120383360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203818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8/layout/VerticalCurvedLis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Видеореклама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Digital-поверхности для рекламы в магазинах торговых сетей «Пятёрочка» 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Аудиореклама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в каждом магазине Х5 есть внутреннее радио, где может быть размещена реклама 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Реклама на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постаматах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доступ к уникальной аудитории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онлайн-покупателей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различных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маркетплейсов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Реклама на сайте и в приложении торговой сети «Пятёрочка»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9E13D59D-C068-49DD-8771-E5B09141F957}">
      <dgm:prSet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Медиаплатформа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Food.ru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контакт с аудиторией в момент выбора рецепта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91D8B3-4D91-44D3-838F-884C91D3FEBC}" type="parTrans" cxnId="{BF5BDBA4-64C2-41A2-9595-0B89707B2E19}">
      <dgm:prSet/>
      <dgm:spPr/>
      <dgm:t>
        <a:bodyPr/>
        <a:lstStyle/>
        <a:p>
          <a:endParaRPr lang="ru-RU"/>
        </a:p>
      </dgm:t>
    </dgm:pt>
    <dgm:pt modelId="{52E7C077-5B28-44BD-B5DE-96B0D98E7FAA}" type="sibTrans" cxnId="{BF5BDBA4-64C2-41A2-9595-0B89707B2E19}">
      <dgm:prSet/>
      <dgm:spPr/>
      <dgm:t>
        <a:bodyPr/>
        <a:lstStyle/>
        <a:p>
          <a:endParaRPr lang="ru-RU"/>
        </a:p>
      </dgm:t>
    </dgm:pt>
    <dgm:pt modelId="{0DE51D60-9CA4-46D9-9232-A4A0AB8D8251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argeting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 Dialog.X5: сегменты покупателей X5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Group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таргетирования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внешних сайтах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FBE24D-D4E1-4CED-84BA-BE89D680628A}" type="parTrans" cxnId="{4A3644F1-77D4-42F6-AA97-2E011B0A4FF3}">
      <dgm:prSet/>
      <dgm:spPr/>
      <dgm:t>
        <a:bodyPr/>
        <a:lstStyle/>
        <a:p>
          <a:endParaRPr lang="ru-RU"/>
        </a:p>
      </dgm:t>
    </dgm:pt>
    <dgm:pt modelId="{F5F79E04-AA46-4105-8F60-891AC2A7CD5A}" type="sibTrans" cxnId="{4A3644F1-77D4-42F6-AA97-2E011B0A4FF3}">
      <dgm:prSet/>
      <dgm:spPr/>
      <dgm:t>
        <a:bodyPr/>
        <a:lstStyle/>
        <a:p>
          <a:endParaRPr lang="ru-RU"/>
        </a:p>
      </dgm:t>
    </dgm:pt>
    <dgm:pt modelId="{FD66A596-77E3-4B80-AD14-893B6B3E45AD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сети Х5 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Group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различные механики интеграции в социальные сети торговых сетей Х5 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Group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 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Food.ru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3400B0-9420-4252-A30F-A128EF0381F2}" type="parTrans" cxnId="{3CB75D73-4FE1-497C-B6F9-D9A86A175EA4}">
      <dgm:prSet/>
      <dgm:spPr/>
      <dgm:t>
        <a:bodyPr/>
        <a:lstStyle/>
        <a:p>
          <a:endParaRPr lang="ru-RU"/>
        </a:p>
      </dgm:t>
    </dgm:pt>
    <dgm:pt modelId="{A96AEACD-7341-4213-8F4A-929D7A880EC2}" type="sibTrans" cxnId="{3CB75D73-4FE1-497C-B6F9-D9A86A175EA4}">
      <dgm:prSet/>
      <dgm:spPr/>
      <dgm:t>
        <a:bodyPr/>
        <a:lstStyle/>
        <a:p>
          <a:endParaRPr lang="ru-RU"/>
        </a:p>
      </dgm:t>
    </dgm:pt>
    <dgm:pt modelId="{9B809807-627A-C443-AC74-2D931E0F4754}" type="pres">
      <dgm:prSet presAssocID="{7C2DE2F8-A368-8A47-86EF-CE0A1F41AE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BF08B1-226D-8F4E-8E3D-0AECB31BEC39}" type="pres">
      <dgm:prSet presAssocID="{7C2DE2F8-A368-8A47-86EF-CE0A1F41AED2}" presName="Name1" presStyleCnt="0"/>
      <dgm:spPr/>
    </dgm:pt>
    <dgm:pt modelId="{E669A8A2-9CFA-154F-8C45-F6B9930F6A6D}" type="pres">
      <dgm:prSet presAssocID="{7C2DE2F8-A368-8A47-86EF-CE0A1F41AED2}" presName="cycle" presStyleCnt="0"/>
      <dgm:spPr/>
    </dgm:pt>
    <dgm:pt modelId="{17FA96E6-B899-4948-80C6-58AD2012B358}" type="pres">
      <dgm:prSet presAssocID="{7C2DE2F8-A368-8A47-86EF-CE0A1F41AED2}" presName="srcNode" presStyleLbl="node1" presStyleIdx="0" presStyleCnt="7"/>
      <dgm:spPr/>
    </dgm:pt>
    <dgm:pt modelId="{0F6EDAB8-0BA9-5441-AB5E-AA0D146BE55F}" type="pres">
      <dgm:prSet presAssocID="{7C2DE2F8-A368-8A47-86EF-CE0A1F41AED2}" presName="conn" presStyleLbl="parChTrans1D2" presStyleIdx="0" presStyleCnt="1"/>
      <dgm:spPr/>
      <dgm:t>
        <a:bodyPr/>
        <a:lstStyle/>
        <a:p>
          <a:endParaRPr lang="ru-RU"/>
        </a:p>
      </dgm:t>
    </dgm:pt>
    <dgm:pt modelId="{55A412ED-7B31-7343-BE85-DC02F8C905B9}" type="pres">
      <dgm:prSet presAssocID="{7C2DE2F8-A368-8A47-86EF-CE0A1F41AED2}" presName="extraNode" presStyleLbl="node1" presStyleIdx="0" presStyleCnt="7"/>
      <dgm:spPr/>
    </dgm:pt>
    <dgm:pt modelId="{71EEEEDB-FC8E-4F47-84D9-08417EBDD9E9}" type="pres">
      <dgm:prSet presAssocID="{7C2DE2F8-A368-8A47-86EF-CE0A1F41AED2}" presName="dstNode" presStyleLbl="node1" presStyleIdx="0" presStyleCnt="7"/>
      <dgm:spPr/>
    </dgm:pt>
    <dgm:pt modelId="{03868C56-99BF-B84C-8680-238503063945}" type="pres">
      <dgm:prSet presAssocID="{5BF8DEBC-4532-164D-BFC7-B5AF88B1D54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7FBE9-49E6-EA41-A088-B15757D36530}" type="pres">
      <dgm:prSet presAssocID="{5BF8DEBC-4532-164D-BFC7-B5AF88B1D548}" presName="accent_1" presStyleCnt="0"/>
      <dgm:spPr/>
    </dgm:pt>
    <dgm:pt modelId="{9E163503-6D64-9740-BE91-0D9C4AA18F01}" type="pres">
      <dgm:prSet presAssocID="{5BF8DEBC-4532-164D-BFC7-B5AF88B1D548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172070A1-CD0C-F247-A1D3-79A04F720883}" type="pres">
      <dgm:prSet presAssocID="{016D005A-6DAD-934A-9E9A-D6402B04C8D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455DF-930E-EF46-8764-874EB50EC1F5}" type="pres">
      <dgm:prSet presAssocID="{016D005A-6DAD-934A-9E9A-D6402B04C8DA}" presName="accent_2" presStyleCnt="0"/>
      <dgm:spPr/>
    </dgm:pt>
    <dgm:pt modelId="{B134DACF-D5E8-6140-B9FD-5938B41C290E}" type="pres">
      <dgm:prSet presAssocID="{016D005A-6DAD-934A-9E9A-D6402B04C8DA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1EFC3BC3-9536-D24B-949C-109A825683B4}" type="pres">
      <dgm:prSet presAssocID="{BE9B9B39-9F6D-094C-9F6F-6B2E94872DA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80759-AA18-F846-9305-01806D3DD08D}" type="pres">
      <dgm:prSet presAssocID="{BE9B9B39-9F6D-094C-9F6F-6B2E94872DA2}" presName="accent_3" presStyleCnt="0"/>
      <dgm:spPr/>
    </dgm:pt>
    <dgm:pt modelId="{14845940-6FF0-F34B-AA59-8CE2519FFA8D}" type="pres">
      <dgm:prSet presAssocID="{BE9B9B39-9F6D-094C-9F6F-6B2E94872DA2}" presName="accentRepeatNode" presStyleLbl="solidFgAcc1" presStyleIdx="2" presStyleCnt="7"/>
      <dgm:spPr/>
    </dgm:pt>
    <dgm:pt modelId="{6FA54E00-A9A6-C74D-B111-B6F1B1F2D968}" type="pres">
      <dgm:prSet presAssocID="{C7F93F69-538F-374C-8874-F31AF059ED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00D59-D97D-F845-85AD-D525024FA9BA}" type="pres">
      <dgm:prSet presAssocID="{C7F93F69-538F-374C-8874-F31AF059ED9C}" presName="accent_4" presStyleCnt="0"/>
      <dgm:spPr/>
    </dgm:pt>
    <dgm:pt modelId="{DEBAB271-AAA0-6C41-8FEA-C8F4C0D92D83}" type="pres">
      <dgm:prSet presAssocID="{C7F93F69-538F-374C-8874-F31AF059ED9C}" presName="accentRepeatNode" presStyleLbl="solidFgAcc1" presStyleIdx="3" presStyleCnt="7"/>
      <dgm:spPr/>
    </dgm:pt>
    <dgm:pt modelId="{1575E3DD-29AA-42C3-A8E9-EFBF0BB04A8B}" type="pres">
      <dgm:prSet presAssocID="{9E13D59D-C068-49DD-8771-E5B09141F95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63329-2245-4938-BAC7-CF81BC4DBAE5}" type="pres">
      <dgm:prSet presAssocID="{9E13D59D-C068-49DD-8771-E5B09141F957}" presName="accent_5" presStyleCnt="0"/>
      <dgm:spPr/>
    </dgm:pt>
    <dgm:pt modelId="{CB4DF2DF-9F6D-4519-9E6D-FD32D88AA760}" type="pres">
      <dgm:prSet presAssocID="{9E13D59D-C068-49DD-8771-E5B09141F957}" presName="accentRepeatNode" presStyleLbl="solidFgAcc1" presStyleIdx="4" presStyleCnt="7"/>
      <dgm:spPr/>
    </dgm:pt>
    <dgm:pt modelId="{75226127-924E-4B43-8EF4-806D541BFA57}" type="pres">
      <dgm:prSet presAssocID="{FD66A596-77E3-4B80-AD14-893B6B3E45A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DC0ED-1507-4DC3-89C8-9C9878219013}" type="pres">
      <dgm:prSet presAssocID="{FD66A596-77E3-4B80-AD14-893B6B3E45AD}" presName="accent_6" presStyleCnt="0"/>
      <dgm:spPr/>
    </dgm:pt>
    <dgm:pt modelId="{F0EBD5E7-10BD-4938-8736-C5AC09DBE2B6}" type="pres">
      <dgm:prSet presAssocID="{FD66A596-77E3-4B80-AD14-893B6B3E45AD}" presName="accentRepeatNode" presStyleLbl="solidFgAcc1" presStyleIdx="5" presStyleCnt="7"/>
      <dgm:spPr/>
    </dgm:pt>
    <dgm:pt modelId="{A04F4907-ED22-45D2-A12B-53DC8B87EDBF}" type="pres">
      <dgm:prSet presAssocID="{0DE51D60-9CA4-46D9-9232-A4A0AB8D825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D8010-27F4-487C-B433-E7A78B633DDE}" type="pres">
      <dgm:prSet presAssocID="{0DE51D60-9CA4-46D9-9232-A4A0AB8D8251}" presName="accent_7" presStyleCnt="0"/>
      <dgm:spPr/>
    </dgm:pt>
    <dgm:pt modelId="{14C90DDB-A28D-4A63-9120-F47506F9187E}" type="pres">
      <dgm:prSet presAssocID="{0DE51D60-9CA4-46D9-9232-A4A0AB8D8251}" presName="accentRepeatNode" presStyleLbl="solidFgAcc1" presStyleIdx="6" presStyleCnt="7"/>
      <dgm:spPr/>
    </dgm:pt>
  </dgm:ptLst>
  <dgm:cxnLst>
    <dgm:cxn modelId="{4D843BCD-A8D9-4426-93EB-0D551C069F43}" type="presOf" srcId="{FD66A596-77E3-4B80-AD14-893B6B3E45AD}" destId="{75226127-924E-4B43-8EF4-806D541BFA57}" srcOrd="0" destOrd="0" presId="urn:microsoft.com/office/officeart/2008/layout/VerticalCurvedList"/>
    <dgm:cxn modelId="{962057D9-0EA4-476A-92D2-8BC2064FF066}" type="presOf" srcId="{C7F93F69-538F-374C-8874-F31AF059ED9C}" destId="{6FA54E00-A9A6-C74D-B111-B6F1B1F2D968}" srcOrd="0" destOrd="0" presId="urn:microsoft.com/office/officeart/2008/layout/VerticalCurvedList"/>
    <dgm:cxn modelId="{4A3644F1-77D4-42F6-AA97-2E011B0A4FF3}" srcId="{7C2DE2F8-A368-8A47-86EF-CE0A1F41AED2}" destId="{0DE51D60-9CA4-46D9-9232-A4A0AB8D8251}" srcOrd="6" destOrd="0" parTransId="{05FBE24D-D4E1-4CED-84BA-BE89D680628A}" sibTransId="{F5F79E04-AA46-4105-8F60-891AC2A7CD5A}"/>
    <dgm:cxn modelId="{02651A56-8692-EC46-98D5-910773FE8108}" srcId="{7C2DE2F8-A368-8A47-86EF-CE0A1F41AED2}" destId="{C7F93F69-538F-374C-8874-F31AF059ED9C}" srcOrd="3" destOrd="0" parTransId="{3F74273A-85FD-9D48-A2E3-20FF499AE541}" sibTransId="{9CBB080B-D497-C54C-93C4-51051B3BA0EE}"/>
    <dgm:cxn modelId="{0DB57ED9-E0BE-1543-BDF0-E1ABE334FB42}" srcId="{7C2DE2F8-A368-8A47-86EF-CE0A1F41AED2}" destId="{BE9B9B39-9F6D-094C-9F6F-6B2E94872DA2}" srcOrd="2" destOrd="0" parTransId="{9AEA05EB-EA8F-BA40-9FD7-003EF64F3F60}" sibTransId="{66B08DFD-54C2-1649-B488-D35A8218F0AA}"/>
    <dgm:cxn modelId="{BF5BDBA4-64C2-41A2-9595-0B89707B2E19}" srcId="{7C2DE2F8-A368-8A47-86EF-CE0A1F41AED2}" destId="{9E13D59D-C068-49DD-8771-E5B09141F957}" srcOrd="4" destOrd="0" parTransId="{B891D8B3-4D91-44D3-838F-884C91D3FEBC}" sibTransId="{52E7C077-5B28-44BD-B5DE-96B0D98E7FAA}"/>
    <dgm:cxn modelId="{6D754244-D2F4-460F-B145-2D5BC3B9DE85}" type="presOf" srcId="{7C2DE2F8-A368-8A47-86EF-CE0A1F41AED2}" destId="{9B809807-627A-C443-AC74-2D931E0F4754}" srcOrd="0" destOrd="0" presId="urn:microsoft.com/office/officeart/2008/layout/VerticalCurvedList"/>
    <dgm:cxn modelId="{1824396C-496B-47E7-A250-3C011DF3625A}" type="presOf" srcId="{5BF8DEBC-4532-164D-BFC7-B5AF88B1D548}" destId="{03868C56-99BF-B84C-8680-238503063945}" srcOrd="0" destOrd="0" presId="urn:microsoft.com/office/officeart/2008/layout/VerticalCurvedList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585CA700-5DA3-45A5-BAD9-1EDABDFEA220}" type="presOf" srcId="{BE9B9B39-9F6D-094C-9F6F-6B2E94872DA2}" destId="{1EFC3BC3-9536-D24B-949C-109A825683B4}" srcOrd="0" destOrd="0" presId="urn:microsoft.com/office/officeart/2008/layout/VerticalCurvedList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795ADCF5-F85D-4DA9-95CB-28A70CB89D59}" type="presOf" srcId="{9E13D59D-C068-49DD-8771-E5B09141F957}" destId="{1575E3DD-29AA-42C3-A8E9-EFBF0BB04A8B}" srcOrd="0" destOrd="0" presId="urn:microsoft.com/office/officeart/2008/layout/VerticalCurvedList"/>
    <dgm:cxn modelId="{11BB574D-11AF-46AA-94FB-3DCC639FDB09}" type="presOf" srcId="{0DE51D60-9CA4-46D9-9232-A4A0AB8D8251}" destId="{A04F4907-ED22-45D2-A12B-53DC8B87EDBF}" srcOrd="0" destOrd="0" presId="urn:microsoft.com/office/officeart/2008/layout/VerticalCurvedList"/>
    <dgm:cxn modelId="{3CB75D73-4FE1-497C-B6F9-D9A86A175EA4}" srcId="{7C2DE2F8-A368-8A47-86EF-CE0A1F41AED2}" destId="{FD66A596-77E3-4B80-AD14-893B6B3E45AD}" srcOrd="5" destOrd="0" parTransId="{273400B0-9420-4252-A30F-A128EF0381F2}" sibTransId="{A96AEACD-7341-4213-8F4A-929D7A880EC2}"/>
    <dgm:cxn modelId="{A3AB0E07-2E14-4C72-8C5B-F7C30315CCF8}" type="presOf" srcId="{016D005A-6DAD-934A-9E9A-D6402B04C8DA}" destId="{172070A1-CD0C-F247-A1D3-79A04F720883}" srcOrd="0" destOrd="0" presId="urn:microsoft.com/office/officeart/2008/layout/VerticalCurvedList"/>
    <dgm:cxn modelId="{B5B3CC6F-A0C2-4568-9267-A82FC8856512}" type="presOf" srcId="{57187DE0-05C4-324F-878E-D809D06E4D8C}" destId="{0F6EDAB8-0BA9-5441-AB5E-AA0D146BE55F}" srcOrd="0" destOrd="0" presId="urn:microsoft.com/office/officeart/2008/layout/VerticalCurvedList"/>
    <dgm:cxn modelId="{D7987587-84CE-4F97-AA72-C5A9F45F9697}" type="presParOf" srcId="{9B809807-627A-C443-AC74-2D931E0F4754}" destId="{D1BF08B1-226D-8F4E-8E3D-0AECB31BEC39}" srcOrd="0" destOrd="0" presId="urn:microsoft.com/office/officeart/2008/layout/VerticalCurvedList"/>
    <dgm:cxn modelId="{BC896C35-D8F1-43D8-9087-96F36F8AC6D4}" type="presParOf" srcId="{D1BF08B1-226D-8F4E-8E3D-0AECB31BEC39}" destId="{E669A8A2-9CFA-154F-8C45-F6B9930F6A6D}" srcOrd="0" destOrd="0" presId="urn:microsoft.com/office/officeart/2008/layout/VerticalCurvedList"/>
    <dgm:cxn modelId="{3EB57C20-EAA7-4335-8E4E-9BFB932637F3}" type="presParOf" srcId="{E669A8A2-9CFA-154F-8C45-F6B9930F6A6D}" destId="{17FA96E6-B899-4948-80C6-58AD2012B358}" srcOrd="0" destOrd="0" presId="urn:microsoft.com/office/officeart/2008/layout/VerticalCurvedList"/>
    <dgm:cxn modelId="{C699AA26-0D3A-4ECE-9B09-BAAF86E45003}" type="presParOf" srcId="{E669A8A2-9CFA-154F-8C45-F6B9930F6A6D}" destId="{0F6EDAB8-0BA9-5441-AB5E-AA0D146BE55F}" srcOrd="1" destOrd="0" presId="urn:microsoft.com/office/officeart/2008/layout/VerticalCurvedList"/>
    <dgm:cxn modelId="{BA4FF5C8-7A6C-4E55-B8B2-94E297EF5832}" type="presParOf" srcId="{E669A8A2-9CFA-154F-8C45-F6B9930F6A6D}" destId="{55A412ED-7B31-7343-BE85-DC02F8C905B9}" srcOrd="2" destOrd="0" presId="urn:microsoft.com/office/officeart/2008/layout/VerticalCurvedList"/>
    <dgm:cxn modelId="{3496E1FA-1EB2-402F-BDAA-BAAA56ABFE79}" type="presParOf" srcId="{E669A8A2-9CFA-154F-8C45-F6B9930F6A6D}" destId="{71EEEEDB-FC8E-4F47-84D9-08417EBDD9E9}" srcOrd="3" destOrd="0" presId="urn:microsoft.com/office/officeart/2008/layout/VerticalCurvedList"/>
    <dgm:cxn modelId="{C555DAC8-6BFF-4F21-9676-4F8C655DA864}" type="presParOf" srcId="{D1BF08B1-226D-8F4E-8E3D-0AECB31BEC39}" destId="{03868C56-99BF-B84C-8680-238503063945}" srcOrd="1" destOrd="0" presId="urn:microsoft.com/office/officeart/2008/layout/VerticalCurvedList"/>
    <dgm:cxn modelId="{4E02533D-B773-41C5-94BC-4F8CF4071B63}" type="presParOf" srcId="{D1BF08B1-226D-8F4E-8E3D-0AECB31BEC39}" destId="{97D7FBE9-49E6-EA41-A088-B15757D36530}" srcOrd="2" destOrd="0" presId="urn:microsoft.com/office/officeart/2008/layout/VerticalCurvedList"/>
    <dgm:cxn modelId="{E70CAC79-889E-42A3-ADBF-C72CCA57674D}" type="presParOf" srcId="{97D7FBE9-49E6-EA41-A088-B15757D36530}" destId="{9E163503-6D64-9740-BE91-0D9C4AA18F01}" srcOrd="0" destOrd="0" presId="urn:microsoft.com/office/officeart/2008/layout/VerticalCurvedList"/>
    <dgm:cxn modelId="{351EACAF-AE00-42A8-B5E1-9B642B3BAE45}" type="presParOf" srcId="{D1BF08B1-226D-8F4E-8E3D-0AECB31BEC39}" destId="{172070A1-CD0C-F247-A1D3-79A04F720883}" srcOrd="3" destOrd="0" presId="urn:microsoft.com/office/officeart/2008/layout/VerticalCurvedList"/>
    <dgm:cxn modelId="{F1AA9655-AD66-404B-9816-DB9D54B2650B}" type="presParOf" srcId="{D1BF08B1-226D-8F4E-8E3D-0AECB31BEC39}" destId="{E6B455DF-930E-EF46-8764-874EB50EC1F5}" srcOrd="4" destOrd="0" presId="urn:microsoft.com/office/officeart/2008/layout/VerticalCurvedList"/>
    <dgm:cxn modelId="{3C0A121D-15A8-402D-AAE8-148932A76D1E}" type="presParOf" srcId="{E6B455DF-930E-EF46-8764-874EB50EC1F5}" destId="{B134DACF-D5E8-6140-B9FD-5938B41C290E}" srcOrd="0" destOrd="0" presId="urn:microsoft.com/office/officeart/2008/layout/VerticalCurvedList"/>
    <dgm:cxn modelId="{29EE3B27-DEFB-448E-BAB2-A33F98B3FA42}" type="presParOf" srcId="{D1BF08B1-226D-8F4E-8E3D-0AECB31BEC39}" destId="{1EFC3BC3-9536-D24B-949C-109A825683B4}" srcOrd="5" destOrd="0" presId="urn:microsoft.com/office/officeart/2008/layout/VerticalCurvedList"/>
    <dgm:cxn modelId="{9D3B700C-BAD0-4E01-A77F-33032574F6D8}" type="presParOf" srcId="{D1BF08B1-226D-8F4E-8E3D-0AECB31BEC39}" destId="{9CD80759-AA18-F846-9305-01806D3DD08D}" srcOrd="6" destOrd="0" presId="urn:microsoft.com/office/officeart/2008/layout/VerticalCurvedList"/>
    <dgm:cxn modelId="{D7792D84-B22C-4E8B-8E5C-E38E146452C0}" type="presParOf" srcId="{9CD80759-AA18-F846-9305-01806D3DD08D}" destId="{14845940-6FF0-F34B-AA59-8CE2519FFA8D}" srcOrd="0" destOrd="0" presId="urn:microsoft.com/office/officeart/2008/layout/VerticalCurvedList"/>
    <dgm:cxn modelId="{1E2AAFA1-BA25-4667-9E03-0D035BC151AE}" type="presParOf" srcId="{D1BF08B1-226D-8F4E-8E3D-0AECB31BEC39}" destId="{6FA54E00-A9A6-C74D-B111-B6F1B1F2D968}" srcOrd="7" destOrd="0" presId="urn:microsoft.com/office/officeart/2008/layout/VerticalCurvedList"/>
    <dgm:cxn modelId="{E1E73C75-E70B-4BE1-B3AD-98B989A29747}" type="presParOf" srcId="{D1BF08B1-226D-8F4E-8E3D-0AECB31BEC39}" destId="{35E00D59-D97D-F845-85AD-D525024FA9BA}" srcOrd="8" destOrd="0" presId="urn:microsoft.com/office/officeart/2008/layout/VerticalCurvedList"/>
    <dgm:cxn modelId="{7FB21BED-9EC5-424F-8904-49C2079F9744}" type="presParOf" srcId="{35E00D59-D97D-F845-85AD-D525024FA9BA}" destId="{DEBAB271-AAA0-6C41-8FEA-C8F4C0D92D83}" srcOrd="0" destOrd="0" presId="urn:microsoft.com/office/officeart/2008/layout/VerticalCurvedList"/>
    <dgm:cxn modelId="{08F3A529-E14F-4C65-BAEF-2FFD7E454D00}" type="presParOf" srcId="{D1BF08B1-226D-8F4E-8E3D-0AECB31BEC39}" destId="{1575E3DD-29AA-42C3-A8E9-EFBF0BB04A8B}" srcOrd="9" destOrd="0" presId="urn:microsoft.com/office/officeart/2008/layout/VerticalCurvedList"/>
    <dgm:cxn modelId="{B4E6AEDC-25F5-4CD7-A18A-E7CA5F79DC13}" type="presParOf" srcId="{D1BF08B1-226D-8F4E-8E3D-0AECB31BEC39}" destId="{02663329-2245-4938-BAC7-CF81BC4DBAE5}" srcOrd="10" destOrd="0" presId="urn:microsoft.com/office/officeart/2008/layout/VerticalCurvedList"/>
    <dgm:cxn modelId="{28462275-A695-4164-A2F1-51290032BB23}" type="presParOf" srcId="{02663329-2245-4938-BAC7-CF81BC4DBAE5}" destId="{CB4DF2DF-9F6D-4519-9E6D-FD32D88AA760}" srcOrd="0" destOrd="0" presId="urn:microsoft.com/office/officeart/2008/layout/VerticalCurvedList"/>
    <dgm:cxn modelId="{0AE5CEB7-612D-47D7-8009-026B6D53D510}" type="presParOf" srcId="{D1BF08B1-226D-8F4E-8E3D-0AECB31BEC39}" destId="{75226127-924E-4B43-8EF4-806D541BFA57}" srcOrd="11" destOrd="0" presId="urn:microsoft.com/office/officeart/2008/layout/VerticalCurvedList"/>
    <dgm:cxn modelId="{368C1BA9-B67C-4F8D-A797-DD2CCFEF663F}" type="presParOf" srcId="{D1BF08B1-226D-8F4E-8E3D-0AECB31BEC39}" destId="{3B6DC0ED-1507-4DC3-89C8-9C9878219013}" srcOrd="12" destOrd="0" presId="urn:microsoft.com/office/officeart/2008/layout/VerticalCurvedList"/>
    <dgm:cxn modelId="{F7DC2E41-FA5B-43C0-85EA-DA21B2938329}" type="presParOf" srcId="{3B6DC0ED-1507-4DC3-89C8-9C9878219013}" destId="{F0EBD5E7-10BD-4938-8736-C5AC09DBE2B6}" srcOrd="0" destOrd="0" presId="urn:microsoft.com/office/officeart/2008/layout/VerticalCurvedList"/>
    <dgm:cxn modelId="{FE4A28E3-A949-4914-A893-5411392DBC37}" type="presParOf" srcId="{D1BF08B1-226D-8F4E-8E3D-0AECB31BEC39}" destId="{A04F4907-ED22-45D2-A12B-53DC8B87EDBF}" srcOrd="13" destOrd="0" presId="urn:microsoft.com/office/officeart/2008/layout/VerticalCurvedList"/>
    <dgm:cxn modelId="{E5E4969F-3EEA-459B-B386-0346BCA5450E}" type="presParOf" srcId="{D1BF08B1-226D-8F4E-8E3D-0AECB31BEC39}" destId="{AB9D8010-27F4-487C-B433-E7A78B633DDE}" srcOrd="14" destOrd="0" presId="urn:microsoft.com/office/officeart/2008/layout/VerticalCurvedList"/>
    <dgm:cxn modelId="{1571BF84-14F6-49C0-A18E-ECA2F3A86EA5}" type="presParOf" srcId="{AB9D8010-27F4-487C-B433-E7A78B633DDE}" destId="{14C90DDB-A28D-4A63-9120-F47506F9187E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DB96-5A74-4B25-A28C-0BD29ED3B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0A18-6694-4B72-9DF0-CEB435913E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E400-A5FB-4035-8ECD-D33F0FEC2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F3CE-E005-47A0-B717-CC8A3B353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DF97-CAF3-45E9-8EB4-67928A04E0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E209C-1D87-4C79-AAEE-BA704C04C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DD493-076D-4585-857E-58717E0881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0041-B5DD-4149-85F3-9A4E17F8A5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6F0C-0912-4D53-9CBD-4081889805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2F50A-2038-403D-BDAF-515FB1389F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08057-9B10-47EF-B344-3DE513ABB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chemeClr val="accent2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CAC5403-2C1A-49E4-B0ED-BC21BEAFB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8029604" cy="2127250"/>
          </a:xfrm>
        </p:spPr>
        <p:txBody>
          <a:bodyPr/>
          <a:lstStyle/>
          <a:p>
            <a:pPr eaLnBrk="1" hangingPunct="1"/>
            <a:r>
              <a:rPr lang="ru-RU" altLang="ru-RU" sz="5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Производственная</a:t>
            </a:r>
            <a:br>
              <a:rPr lang="ru-RU" altLang="ru-RU" sz="5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практика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" y="5429265"/>
            <a:ext cx="9001125" cy="571504"/>
          </a:xfrm>
        </p:spPr>
        <p:txBody>
          <a:bodyPr/>
          <a:lstStyle/>
          <a:p>
            <a:endParaRPr lang="ru-RU" altLang="ru-RU" sz="2400" dirty="0" smtClean="0">
              <a:solidFill>
                <a:schemeClr val="bg2"/>
              </a:solidFill>
            </a:endParaRPr>
          </a:p>
          <a:p>
            <a:r>
              <a:rPr lang="ru-RU" alt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altLang="ru-RU" sz="1400" dirty="0" smtClean="0"/>
          </a:p>
          <a:p>
            <a:endParaRPr lang="ru-RU" altLang="ru-RU" sz="1800" dirty="0" smtClean="0"/>
          </a:p>
          <a:p>
            <a:endParaRPr lang="ru-RU" altLang="ru-RU" sz="1800" dirty="0" smtClean="0"/>
          </a:p>
          <a:p>
            <a:endParaRPr lang="ru-RU" altLang="ru-RU" sz="1800" dirty="0" smtClean="0"/>
          </a:p>
          <a:p>
            <a:endParaRPr lang="ru-RU" altLang="ru-RU" sz="1800" dirty="0" smtClean="0"/>
          </a:p>
          <a:p>
            <a:endParaRPr lang="ru-RU" altLang="ru-RU" sz="1800" dirty="0" smtClean="0"/>
          </a:p>
          <a:p>
            <a:endParaRPr lang="ru-RU" altLang="ru-RU" sz="2400" dirty="0" smtClean="0">
              <a:solidFill>
                <a:schemeClr val="bg2"/>
              </a:solidFill>
            </a:endParaRPr>
          </a:p>
          <a:p>
            <a:endParaRPr lang="ru-RU" altLang="ru-RU" sz="2400" dirty="0" smtClean="0">
              <a:solidFill>
                <a:schemeClr val="bg2"/>
              </a:solidFill>
            </a:endParaRPr>
          </a:p>
          <a:p>
            <a:pPr algn="l" eaLnBrk="1" hangingPunct="1"/>
            <a:endParaRPr lang="ru-RU" altLang="ru-RU" sz="2400" dirty="0" smtClean="0">
              <a:solidFill>
                <a:schemeClr val="bg2"/>
              </a:solidFill>
            </a:endParaRPr>
          </a:p>
          <a:p>
            <a:r>
              <a:rPr lang="ru-RU" altLang="ru-RU" sz="2400" dirty="0" smtClean="0"/>
              <a:t> 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3438525"/>
            <a:ext cx="9001125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Студент: ФИО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29000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7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43956" cy="1139825"/>
          </a:xfrm>
        </p:spPr>
        <p:txBody>
          <a:bodyPr/>
          <a:lstStyle/>
          <a:p>
            <a:pPr algn="ctr"/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места прохождения практики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389968" cy="4534238"/>
        </p:xfrm>
        <a:graphic>
          <a:graphicData uri="http://schemas.openxmlformats.org/drawingml/2006/table">
            <a:tbl>
              <a:tblPr/>
              <a:tblGrid>
                <a:gridCol w="3550798">
                  <a:extLst>
                    <a:ext uri="{9D8B030D-6E8A-4147-A177-3AD203B41FA5}"/>
                  </a:extLst>
                </a:gridCol>
                <a:gridCol w="4839170">
                  <a:extLst>
                    <a:ext uri="{9D8B030D-6E8A-4147-A177-3AD203B41FA5}"/>
                  </a:extLst>
                </a:gridCol>
              </a:tblGrid>
              <a:tr h="644456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наименование организации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Агроторг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7942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Краткое наименование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Агроторг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7942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31497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Юридический и фактический адрес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Санкт-Петербург,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вн.тер.г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муниципальный округ № 78,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пр-кт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Невский, д. 90/92.</a:t>
                      </a: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7942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7825706086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7942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КПП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784101001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7942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собственности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Частная собственность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7665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Организационно-правовая форма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7942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регистрации (ОГРН)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1027809237796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7665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Торговля продуктами питания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</a:t>
            </a:r>
            <a:b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(Московский филиал)</a:t>
            </a:r>
          </a:p>
        </p:txBody>
      </p:sp>
      <p:sp>
        <p:nvSpPr>
          <p:cNvPr id="5123" name="Rectangle 6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28860" y="1714488"/>
            <a:ext cx="500066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магазина (филиала)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357430"/>
            <a:ext cx="507209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2928934"/>
            <a:ext cx="507209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Администратор магазина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1472" y="3857628"/>
            <a:ext cx="257176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продавец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3857628"/>
            <a:ext cx="257176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Продавец торгового зала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28794" y="4572008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Уборщицы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43504" y="4643446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Грузчики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29388" y="3857628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3929058" y="2071678"/>
            <a:ext cx="228601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000496" y="2714620"/>
            <a:ext cx="228601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4500562" y="3286124"/>
            <a:ext cx="114300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6500826" y="3286124"/>
            <a:ext cx="8572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3143240" y="3286124"/>
            <a:ext cx="35719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6072198" y="3286124"/>
            <a:ext cx="357190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2357422" y="3286124"/>
            <a:ext cx="8572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Диаграмма 46"/>
          <p:cNvGraphicFramePr/>
          <p:nvPr/>
        </p:nvGraphicFramePr>
        <p:xfrm>
          <a:off x="1571604" y="4929198"/>
          <a:ext cx="3071834" cy="178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4643438" y="4857760"/>
          <a:ext cx="4429140" cy="187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642918"/>
            <a:ext cx="8229600" cy="504825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Экономические показатели ООО «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alt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286512" y="3357562"/>
          <a:ext cx="285748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857884" y="1071546"/>
          <a:ext cx="328611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714752"/>
          <a:ext cx="36433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42844" y="1285860"/>
          <a:ext cx="407196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571868" y="1142984"/>
          <a:ext cx="292895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928926" y="3500438"/>
          <a:ext cx="407196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00438"/>
            <a:ext cx="8229600" cy="311146"/>
          </a:xfrm>
        </p:spPr>
        <p:txBody>
          <a:bodyPr/>
          <a:lstStyle/>
          <a:p>
            <a:pPr algn="ctr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Таблица 2-Оценка внутренней среды организации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72" name="Rectangle 1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3857628"/>
          <a:ext cx="8501122" cy="279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357322"/>
                <a:gridCol w="6357982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Факторы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Имеется структура управления (линейно-функциональная), распределение прав и ответственности, разработаны нормы и правила, иерархия подчинения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Кадры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Имеются квалифицированные кадры, взаимодействие руководителей и рабочих, управление конфликтами, разработка управленческих решений; осуществляется оценка труда и стимулирование, обучение и продвижение кадров.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Финансы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Наличие финансовых ресурсов, постоянный рост прибыли и  продаж.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Маркетинг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Активное продвижение продукции, имеется собственный сайт, осуществляется доставка продуктов на дом. Предусмотрена система скидок для пенсионеров, а также иных лиц по скидочным накопительным картам.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Производство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Осуществляется собственное производство- выпечка и другие продукты.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1472" y="214290"/>
            <a:ext cx="82296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Оценка внешней и внутренней среды ООО «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Агроторг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8596" y="714356"/>
            <a:ext cx="8229600" cy="31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Таблица 1-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Анализ внешней среды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организации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1142984"/>
          <a:ext cx="8643998" cy="2226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Политические факторы: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Экономические факторы: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Сложная политическая обстановка в мире, военные действия- все это негативно отражается на развитии компании.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Рост инфляции, рост цен на доставку, повышение цен на ресурсы- негативно сказывается на деятельности компании.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Социальные факторы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Технологические факторы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Снижение рождаемости, рост смертности из-за военных действий или иных причин, снижение покупательской способности населения- все это негативно сказывается на развитии компании.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Развитие компании на рынке электронной коммерции (доставка продуктов), продажа товаров через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маркетплейсы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развитее собственного производства (выпечка)- все это положительно влияет на развитие компании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 Появление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конкурентов, новых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интернет-магазинов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маркетплейсов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создают угрозу в развитии компании.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085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Схема рынка НТИ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Фуднет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928670"/>
          <a:ext cx="8715436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1500198"/>
                <a:gridCol w="671517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Направления рынка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Альтернативные источники сырья и пищи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Искусственно синтезированные «клеточные» пищевые продукты и ингредиенты.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Растительные аналоги продукции животного происхождения.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-Новые пищевые композиты, концентраты,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нутриенты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и ингредиенты.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Кормовые продукты, полученные с применением новых источников сырья и/или биотехнологий.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 - Продукты и ингредиенты из насекомых/членистоногих для питания и кормления.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Персонализированное и специализированное питание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-Продукты для специализированного и функционального питания.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Цифровые решения для персонализированного питания: сервисы сбора, обработки и хранения информации.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Продукты для персонализированного питания.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Домашнее оборудование для производства персонализированного питания.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Умное и высокопродуктивное сельское хозяйство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Устройства и оборудование для автоматизации и роботизации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сельхозпроцессов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Т-сервисы по управлению сельхозпроизводством, датчики, сенсоры и интернет вещей в сельском хозяйстве.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Продукты и устройства для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сити-фермерства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Агробиотехнологии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для земледелия, животноводства и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аквакультуры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-Конструкты синтетических удобрений и СЗР.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Онлайн-сервисы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и профессиональные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маркетплейсы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в АПК.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Умные цепи поставок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Решения и сопутствующие сервисы для автоматизации и роботизации внутренних процессов в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ритейле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HoReCa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 -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Онлайн-сервисы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маркетплейсы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для продажи и доставки пищевых продуктов и готовых блюд конечным потребителям.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Умная и функциональная упаковка.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Сервисы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прослеживаемости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цикла производства и поставки сельскохозяйственного и пищевого сырья, контроля качества и безопасности с применением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блокчейн-технологий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Биологическое и органическое сельское хозяйство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Органическое сырье и органическая продукция первичной и глубокой переработки.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Новые продукты воспроизводства и переработки высокоценного сырья дикоросов.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Новые типы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экологичных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биоудобрений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биологических средств защиты растений и с/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животных, симбионты.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Органическое семеноводство.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Материалы и продукты для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терраформирования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и регенерации почв.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85918" y="857232"/>
            <a:ext cx="70723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виды рекламы компании ООО «</a:t>
            </a:r>
            <a:r>
              <a:rPr kumimoji="0" lang="ru-RU" alt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Агроторг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428736"/>
          <a:ext cx="8429684" cy="405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502"/>
                <a:gridCol w="1626781"/>
                <a:gridCol w="613740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рекламы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200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Наружная реклама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Баннеры на фасадах 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магазинов, 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щиты на парковках.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Реклама в магазинах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Стикеры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входных дверях, световые короба на входах в торговый зал, входные турникеты, </a:t>
                      </a: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стикеры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камерах хранения, оформление антенн безопасности, реклама на тележках, на пакетах и разделители покупок.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мест выкладки продукции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Топперы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рубрикаторы или «</a:t>
                      </a: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шелф-баннеры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плакаты на полках, напольные </a:t>
                      </a: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стикеры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рекламный куб от потолка и </a:t>
                      </a: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шелфтокеры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 </a:t>
                      </a:r>
                    </a:p>
                  </a:txBody>
                  <a:tcPr marL="68580" marR="68580" marT="0" marB="0"/>
                </a:tc>
              </a:tr>
              <a:tr h="20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Аудиореклама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каждом магазине есть внутреннее радио, где может быть размещена реклама. </a:t>
                      </a: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Видеореклама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Экраны в витринах, в кассовой зоне, цифровые шины в зоне ФРОВ и в зоне алкоголя. 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Телевизионная реклама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«Пятерочка выручает» -рекламная кампания сети магазинов «Пятёрочка» в 2024 году. В рамках неё вышла серия роликов о «</a:t>
                      </a: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Цен-центре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Реклама на кассах обслуживания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Новый формат рекламных носителей на базе 17 тыс. касс самообслуживания (КСО) в 4 тыс. магазинов в различных регионах России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2" name="Picture 4" descr="C:\Users\Ольга\Desktop\jbwqxKfr3p8.jpg"/>
          <p:cNvPicPr>
            <a:picLocks noChangeAspect="1" noChangeArrowheads="1"/>
          </p:cNvPicPr>
          <p:nvPr/>
        </p:nvPicPr>
        <p:blipFill>
          <a:blip r:embed="rId2" cstate="print"/>
          <a:srcRect l="2483" t="3866" r="1903"/>
          <a:stretch>
            <a:fillRect/>
          </a:stretch>
        </p:blipFill>
        <p:spPr bwMode="auto">
          <a:xfrm>
            <a:off x="642910" y="142852"/>
            <a:ext cx="1526392" cy="1071570"/>
          </a:xfrm>
          <a:prstGeom prst="rect">
            <a:avLst/>
          </a:prstGeom>
          <a:noFill/>
        </p:spPr>
      </p:pic>
      <p:pic>
        <p:nvPicPr>
          <p:cNvPr id="2058" name="Picture 10" descr="C:\Users\Ольга\Desktop\jqsGLN9Ln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5572140"/>
            <a:ext cx="4286279" cy="1143008"/>
          </a:xfrm>
          <a:prstGeom prst="rect">
            <a:avLst/>
          </a:prstGeom>
          <a:noFill/>
        </p:spPr>
      </p:pic>
      <p:pic>
        <p:nvPicPr>
          <p:cNvPr id="2062" name="Picture 14" descr="C:\Users\Ольга\Desktop\6d8e44491764c7ec12a7b4efc4cf7ba6.jpg"/>
          <p:cNvPicPr>
            <a:picLocks noChangeAspect="1" noChangeArrowheads="1"/>
          </p:cNvPicPr>
          <p:nvPr/>
        </p:nvPicPr>
        <p:blipFill>
          <a:blip r:embed="rId4"/>
          <a:srcRect t="27887" r="260" b="29549"/>
          <a:stretch>
            <a:fillRect/>
          </a:stretch>
        </p:blipFill>
        <p:spPr bwMode="auto">
          <a:xfrm>
            <a:off x="4857752" y="5572140"/>
            <a:ext cx="407196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42910" y="142852"/>
            <a:ext cx="82296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Реклама для партнеров компании ООО «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Агроторг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714348" y="500042"/>
          <a:ext cx="814393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/>
          <p:nvPr/>
        </p:nvPicPr>
        <p:blipFill>
          <a:blip r:embed="rId6" cstate="print"/>
          <a:srcRect l="4805" t="5479" r="4103" b="5023"/>
          <a:stretch>
            <a:fillRect/>
          </a:stretch>
        </p:blipFill>
        <p:spPr bwMode="auto">
          <a:xfrm>
            <a:off x="428596" y="4786322"/>
            <a:ext cx="2863215" cy="15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7" cstate="print"/>
          <a:srcRect l="5061" t="5023" r="3846" b="5251"/>
          <a:stretch>
            <a:fillRect/>
          </a:stretch>
        </p:blipFill>
        <p:spPr bwMode="auto">
          <a:xfrm>
            <a:off x="3357554" y="4786322"/>
            <a:ext cx="2863215" cy="158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8" cstate="print"/>
          <a:srcRect l="5061" t="4795" r="3846" b="4566"/>
          <a:stretch>
            <a:fillRect/>
          </a:stretch>
        </p:blipFill>
        <p:spPr bwMode="auto">
          <a:xfrm>
            <a:off x="6286512" y="4786322"/>
            <a:ext cx="2710815" cy="15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507413" cy="1139825"/>
          </a:xfrm>
        </p:spPr>
        <p:txBody>
          <a:bodyPr/>
          <a:lstStyle/>
          <a:p>
            <a:pPr algn="ctr"/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357158" y="1500174"/>
            <a:ext cx="864399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Объектом практики является торговая компания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которая работает под брендом «Пятерочка». Компания является очень крупной, в настоящее время на территории России насчитывается около 20000 магазинов.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предлагает широкий ассортимент продуктов питания. Сильными сторонами организации является- качественные продукты питания, постоянная система скидок, забота об окружающей среде, развитие собственного производства (пекарня).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компании имеется разработанная структура управления, все работники осуществляют деятельность на основании инструкций и правил техники безопасности. Бренд компании является достаточно сильным и известным,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осуществляет продажу товаров не только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оффлайн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среде, но и через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рынке электронной коммерции. Также имеется функция доставки товаров.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Несмотря на то, что компания постоянно открывает новые точки продаж, растет выручка и прибыль, тем не менее показатели рентабельности очень низкие, компания является финансово-зависимой, так как наибольшая доля в структуре капитала приходится на заемные источники финансирования. Для того, чтобы организации улучшить свое положение необходима разработка наиболее сильных управленческих решений. В частности, было предложено новое направление- развитие на рынке НТИ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Фуднет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Данный рынок является очень перспективным, и если компания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будет планировать свою деятельность по одному из направлений данного рынка, она сможет обеспечить себе хорошие финансовые доходы, а это положительно повлияет на прибыльность, рентабельность и финансовую устойчивость компании.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Более того, была изучена рекламная деятельность компании, которая показала, что сеть магазинов «Пятерочка» осуществляет различные виды рекламы в целях продвижения собственного бренда, а также предлагает рекламу для сторонних организаций в сети магазинов. Для совершенствования рекламной деятельности было предложено активное внедрение ИИ в маркетинговую деятельность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который позволит осуществлять: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гиперперсонализацию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предиктивную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аналитику, автоматизирует рутинные задачи, оптимизирует бюджет. Таким образом, организация сможет не только улучшить рекламную деятельность, но и позволит бизнесу выйти на новый уровень управленческого развития.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664</TotalTime>
  <Words>1001</Words>
  <Application>Microsoft Office PowerPoint</Application>
  <PresentationFormat>Экран (4:3)</PresentationFormat>
  <Paragraphs>164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Уровень</vt:lpstr>
      <vt:lpstr>Производственная практика </vt:lpstr>
      <vt:lpstr>Общая характеристика места прохождения практики </vt:lpstr>
      <vt:lpstr>Организационная структура  ООО «Агроторг» (Московский филиал)</vt:lpstr>
      <vt:lpstr>Экономические показатели ООО «Агроторг»</vt:lpstr>
      <vt:lpstr>Таблица 2-Оценка внутренней среды организации</vt:lpstr>
      <vt:lpstr>Схема рынка НТИ «Фуднет» </vt:lpstr>
      <vt:lpstr>Слайд 7</vt:lpstr>
      <vt:lpstr>Слайд 8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Жданов</dc:creator>
  <cp:lastModifiedBy>Ольга</cp:lastModifiedBy>
  <cp:revision>127</cp:revision>
  <dcterms:created xsi:type="dcterms:W3CDTF">2014-03-25T09:59:52Z</dcterms:created>
  <dcterms:modified xsi:type="dcterms:W3CDTF">2025-09-15T17:32:23Z</dcterms:modified>
</cp:coreProperties>
</file>