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95" r:id="rId1"/>
  </p:sldMasterIdLst>
  <p:notesMasterIdLst>
    <p:notesMasterId r:id="rId12"/>
  </p:notesMasterIdLst>
  <p:sldIdLst>
    <p:sldId id="296" r:id="rId2"/>
    <p:sldId id="363" r:id="rId3"/>
    <p:sldId id="344" r:id="rId4"/>
    <p:sldId id="364" r:id="rId5"/>
    <p:sldId id="365" r:id="rId6"/>
    <p:sldId id="345" r:id="rId7"/>
    <p:sldId id="366" r:id="rId8"/>
    <p:sldId id="356" r:id="rId9"/>
    <p:sldId id="367" r:id="rId10"/>
    <p:sldId id="362" r:id="rId11"/>
  </p:sldIdLst>
  <p:sldSz cx="13439775" cy="7559675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224" userDrawn="1">
          <p15:clr>
            <a:srgbClr val="A4A3A4"/>
          </p15:clr>
        </p15:guide>
        <p15:guide id="2" pos="3303" userDrawn="1">
          <p15:clr>
            <a:srgbClr val="A4A3A4"/>
          </p15:clr>
        </p15:guide>
        <p15:guide id="3" orient="horz" pos="4422" userDrawn="1">
          <p15:clr>
            <a:srgbClr val="A4A3A4"/>
          </p15:clr>
        </p15:guide>
        <p15:guide id="4" pos="4687" userDrawn="1">
          <p15:clr>
            <a:srgbClr val="A4A3A4"/>
          </p15:clr>
        </p15:guide>
        <p15:guide id="5" pos="2986" userDrawn="1">
          <p15:clr>
            <a:srgbClr val="A4A3A4"/>
          </p15:clr>
        </p15:guide>
        <p15:guide id="6" orient="horz" pos="2154" userDrawn="1">
          <p15:clr>
            <a:srgbClr val="A4A3A4"/>
          </p15:clr>
        </p15:guide>
        <p15:guide id="7" orient="horz" pos="181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Горина Екатерина Леонидовна" initials="ГЕЛ" lastIdx="10" clrIdx="0">
    <p:extLst>
      <p:ext uri="{19B8F6BF-5375-455C-9EA6-DF929625EA0E}">
        <p15:presenceInfo xmlns="" xmlns:p15="http://schemas.microsoft.com/office/powerpoint/2012/main" userId="S-1-5-21-2542494797-2759003736-1566031932-20664" providerId="AD"/>
      </p:ext>
    </p:extLst>
  </p:cmAuthor>
  <p:cmAuthor id="2" name="Шевченко Владислав Сергеевич" initials="ШВС" lastIdx="1" clrIdx="1">
    <p:extLst>
      <p:ext uri="{19B8F6BF-5375-455C-9EA6-DF929625EA0E}">
        <p15:presenceInfo xmlns="" xmlns:p15="http://schemas.microsoft.com/office/powerpoint/2012/main" userId="S-1-5-21-2542494797-2759003736-1566031932-591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0040"/>
    <a:srgbClr val="FF2D64"/>
    <a:srgbClr val="00A6FF"/>
    <a:srgbClr val="ACDFFF"/>
    <a:srgbClr val="D5F2FF"/>
    <a:srgbClr val="FFCEDB"/>
    <a:srgbClr val="FFF4E7"/>
    <a:srgbClr val="5A3434"/>
    <a:srgbClr val="D1D5DA"/>
    <a:srgbClr val="68178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027" autoAdjust="0"/>
    <p:restoredTop sz="96374" autoAdjust="0"/>
  </p:normalViewPr>
  <p:slideViewPr>
    <p:cSldViewPr snapToGrid="0" snapToObjects="1">
      <p:cViewPr varScale="1">
        <p:scale>
          <a:sx n="78" d="100"/>
          <a:sy n="78" d="100"/>
        </p:scale>
        <p:origin x="-398" y="-72"/>
      </p:cViewPr>
      <p:guideLst>
        <p:guide orient="horz" pos="1224"/>
        <p:guide orient="horz" pos="4422"/>
        <p:guide orient="horz" pos="2154"/>
        <p:guide orient="horz" pos="1814"/>
        <p:guide pos="3303"/>
        <p:guide pos="4687"/>
        <p:guide pos="298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887766xlsx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887766xlsx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887766xlsx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887766xlsx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887766xlsx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887766xlsx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887766xlsx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887766xlsx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887766xlsx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887766xlsx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887766xlsx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77654433xlsx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77654433xlsx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887766xlsx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Лист1!$I$94</c:f>
              <c:strCache>
                <c:ptCount val="1"/>
                <c:pt idx="0">
                  <c:v>Валовая рентабельность, тыс. руб.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accent3">
                    <a:lumMod val="75000"/>
                  </a:schemeClr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Лист1!$J$93:$L$93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Лист1!$J$94:$L$94</c:f>
              <c:numCache>
                <c:formatCode>General</c:formatCode>
                <c:ptCount val="3"/>
                <c:pt idx="0">
                  <c:v>-5.3599999999999985</c:v>
                </c:pt>
                <c:pt idx="1">
                  <c:v>6.21</c:v>
                </c:pt>
                <c:pt idx="2">
                  <c:v>2.6</c:v>
                </c:pt>
              </c:numCache>
            </c:numRef>
          </c:val>
        </c:ser>
        <c:ser>
          <c:idx val="1"/>
          <c:order val="1"/>
          <c:tx>
            <c:strRef>
              <c:f>Лист1!$I$95</c:f>
              <c:strCache>
                <c:ptCount val="1"/>
                <c:pt idx="0">
                  <c:v>Чистая рентабельность, тыс. руб.</c:v>
                </c:pt>
              </c:strCache>
            </c:strRef>
          </c:tx>
          <c:spPr>
            <a:solidFill>
              <a:srgbClr val="C00000"/>
            </a:solidFill>
          </c:spPr>
          <c:dLbls>
            <c:spPr>
              <a:solidFill>
                <a:schemeClr val="lt1"/>
              </a:solidFill>
              <a:ln w="25400" cap="flat" cmpd="sng" algn="ctr">
                <a:solidFill>
                  <a:srgbClr val="C00000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Лист1!$J$93:$L$93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Лист1!$J$95:$L$95</c:f>
              <c:numCache>
                <c:formatCode>General</c:formatCode>
                <c:ptCount val="3"/>
                <c:pt idx="0">
                  <c:v>-6.9</c:v>
                </c:pt>
                <c:pt idx="1">
                  <c:v>-3.69</c:v>
                </c:pt>
                <c:pt idx="2">
                  <c:v>1.53</c:v>
                </c:pt>
              </c:numCache>
            </c:numRef>
          </c:val>
        </c:ser>
        <c:dLbls>
          <c:showVal val="1"/>
        </c:dLbls>
        <c:shape val="box"/>
        <c:axId val="120366208"/>
        <c:axId val="120367744"/>
        <c:axId val="0"/>
      </c:bar3DChart>
      <c:catAx>
        <c:axId val="12036620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0367744"/>
        <c:crosses val="autoZero"/>
        <c:auto val="1"/>
        <c:lblAlgn val="ctr"/>
        <c:lblOffset val="100"/>
      </c:catAx>
      <c:valAx>
        <c:axId val="120367744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2036620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Лист2!$G$17</c:f>
              <c:strCache>
                <c:ptCount val="1"/>
                <c:pt idx="0">
                  <c:v>Количество фитнес-объектов, ед.</c:v>
                </c:pt>
              </c:strCache>
            </c:strRef>
          </c:tx>
          <c:spPr>
            <a:solidFill>
              <a:srgbClr val="C00000"/>
            </a:solidFill>
          </c:spPr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Лист2!$H$16:$M$16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Лист2!$H$17:$M$17</c:f>
              <c:numCache>
                <c:formatCode>General</c:formatCode>
                <c:ptCount val="6"/>
                <c:pt idx="0">
                  <c:v>13000</c:v>
                </c:pt>
                <c:pt idx="1">
                  <c:v>9750</c:v>
                </c:pt>
                <c:pt idx="2">
                  <c:v>8200</c:v>
                </c:pt>
                <c:pt idx="3">
                  <c:v>8600</c:v>
                </c:pt>
                <c:pt idx="4">
                  <c:v>9005</c:v>
                </c:pt>
                <c:pt idx="5">
                  <c:v>9800</c:v>
                </c:pt>
              </c:numCache>
            </c:numRef>
          </c:val>
        </c:ser>
        <c:dLbls>
          <c:showVal val="1"/>
        </c:dLbls>
        <c:shape val="box"/>
        <c:axId val="121600256"/>
        <c:axId val="121614336"/>
        <c:axId val="0"/>
      </c:bar3DChart>
      <c:catAx>
        <c:axId val="12160025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1614336"/>
        <c:crosses val="autoZero"/>
        <c:auto val="1"/>
        <c:lblAlgn val="ctr"/>
        <c:lblOffset val="100"/>
      </c:catAx>
      <c:valAx>
        <c:axId val="121614336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2160025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Лист2!$H$254</c:f>
              <c:strCache>
                <c:ptCount val="1"/>
                <c:pt idx="0">
                  <c:v>Расходы на связь, тыс. руб.</c:v>
                </c:pt>
              </c:strCache>
            </c:strRef>
          </c:tx>
          <c:spPr>
            <a:solidFill>
              <a:srgbClr val="C00000"/>
            </a:solidFill>
          </c:spPr>
          <c:dLbls>
            <c:spPr>
              <a:solidFill>
                <a:schemeClr val="lt1"/>
              </a:solidFill>
              <a:ln w="25400" cap="flat" cmpd="sng" algn="ctr">
                <a:solidFill>
                  <a:srgbClr val="C00000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Лист2!$I$253:$J$253</c:f>
              <c:strCache>
                <c:ptCount val="2"/>
                <c:pt idx="0">
                  <c:v>До мероприятий</c:v>
                </c:pt>
                <c:pt idx="1">
                  <c:v>После мероприятий</c:v>
                </c:pt>
              </c:strCache>
            </c:strRef>
          </c:cat>
          <c:val>
            <c:numRef>
              <c:f>Лист2!$I$254:$J$254</c:f>
              <c:numCache>
                <c:formatCode>General</c:formatCode>
                <c:ptCount val="2"/>
                <c:pt idx="0">
                  <c:v>135.85000000000028</c:v>
                </c:pt>
                <c:pt idx="1">
                  <c:v>45.28</c:v>
                </c:pt>
              </c:numCache>
            </c:numRef>
          </c:val>
        </c:ser>
        <c:dLbls>
          <c:showVal val="1"/>
        </c:dLbls>
        <c:shape val="box"/>
        <c:axId val="121624832"/>
        <c:axId val="121745408"/>
        <c:axId val="0"/>
      </c:bar3DChart>
      <c:catAx>
        <c:axId val="121624832"/>
        <c:scaling>
          <c:orientation val="minMax"/>
        </c:scaling>
        <c:axPos val="l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1745408"/>
        <c:crosses val="autoZero"/>
        <c:auto val="1"/>
        <c:lblAlgn val="ctr"/>
        <c:lblOffset val="100"/>
      </c:catAx>
      <c:valAx>
        <c:axId val="121745408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162483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Лист2!$I$219</c:f>
              <c:strCache>
                <c:ptCount val="1"/>
                <c:pt idx="0">
                  <c:v>До мероприятий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accent3">
                    <a:lumMod val="75000"/>
                  </a:schemeClr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Лист2!$H$220:$H$221</c:f>
              <c:strCache>
                <c:ptCount val="2"/>
                <c:pt idx="0">
                  <c:v>Выручка, тыс. руб.</c:v>
                </c:pt>
                <c:pt idx="1">
                  <c:v>Расходы по обычной деятельности, тыс. руб.</c:v>
                </c:pt>
              </c:strCache>
            </c:strRef>
          </c:cat>
          <c:val>
            <c:numRef>
              <c:f>Лист2!$I$220:$I$221</c:f>
              <c:numCache>
                <c:formatCode>#,##0</c:formatCode>
                <c:ptCount val="2"/>
                <c:pt idx="0">
                  <c:v>13948</c:v>
                </c:pt>
                <c:pt idx="1">
                  <c:v>13585</c:v>
                </c:pt>
              </c:numCache>
            </c:numRef>
          </c:val>
        </c:ser>
        <c:ser>
          <c:idx val="1"/>
          <c:order val="1"/>
          <c:tx>
            <c:strRef>
              <c:f>Лист2!$J$219</c:f>
              <c:strCache>
                <c:ptCount val="1"/>
                <c:pt idx="0">
                  <c:v>После мероприятий</c:v>
                </c:pt>
              </c:strCache>
            </c:strRef>
          </c:tx>
          <c:spPr>
            <a:solidFill>
              <a:srgbClr val="C00000"/>
            </a:solidFill>
          </c:spPr>
          <c:dLbls>
            <c:spPr>
              <a:solidFill>
                <a:schemeClr val="lt1"/>
              </a:solidFill>
              <a:ln w="25400" cap="flat" cmpd="sng" algn="ctr">
                <a:solidFill>
                  <a:srgbClr val="C00000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Лист2!$H$220:$H$221</c:f>
              <c:strCache>
                <c:ptCount val="2"/>
                <c:pt idx="0">
                  <c:v>Выручка, тыс. руб.</c:v>
                </c:pt>
                <c:pt idx="1">
                  <c:v>Расходы по обычной деятельности, тыс. руб.</c:v>
                </c:pt>
              </c:strCache>
            </c:strRef>
          </c:cat>
          <c:val>
            <c:numRef>
              <c:f>Лист2!$J$220:$J$221</c:f>
              <c:numCache>
                <c:formatCode>General</c:formatCode>
                <c:ptCount val="2"/>
                <c:pt idx="0">
                  <c:v>19527</c:v>
                </c:pt>
                <c:pt idx="1">
                  <c:v>12136</c:v>
                </c:pt>
              </c:numCache>
            </c:numRef>
          </c:val>
        </c:ser>
        <c:dLbls>
          <c:showVal val="1"/>
        </c:dLbls>
        <c:shape val="box"/>
        <c:axId val="122954880"/>
        <c:axId val="122956416"/>
        <c:axId val="0"/>
      </c:bar3DChart>
      <c:catAx>
        <c:axId val="12295488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2956416"/>
        <c:crosses val="autoZero"/>
        <c:auto val="1"/>
        <c:lblAlgn val="ctr"/>
        <c:lblOffset val="100"/>
      </c:catAx>
      <c:valAx>
        <c:axId val="122956416"/>
        <c:scaling>
          <c:orientation val="minMax"/>
        </c:scaling>
        <c:delete val="1"/>
        <c:axPos val="l"/>
        <c:majorGridlines/>
        <c:numFmt formatCode="#,##0" sourceLinked="1"/>
        <c:tickLblPos val="nextTo"/>
        <c:crossAx val="12295488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Лист2!$H$240</c:f>
              <c:strCache>
                <c:ptCount val="1"/>
                <c:pt idx="0">
                  <c:v>Валовая рентабельность, тыс. руб.</c:v>
                </c:pt>
              </c:strCache>
            </c:strRef>
          </c:tx>
          <c:spPr>
            <a:solidFill>
              <a:srgbClr val="C00000"/>
            </a:solidFill>
          </c:spPr>
          <c:dLbls>
            <c:spPr>
              <a:solidFill>
                <a:schemeClr val="lt1"/>
              </a:solidFill>
              <a:ln w="25400" cap="flat" cmpd="sng" algn="ctr">
                <a:solidFill>
                  <a:srgbClr val="C00000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Лист2!$I$239:$J$239</c:f>
              <c:strCache>
                <c:ptCount val="2"/>
                <c:pt idx="0">
                  <c:v>До мероприятий</c:v>
                </c:pt>
                <c:pt idx="1">
                  <c:v>После мероприятий</c:v>
                </c:pt>
              </c:strCache>
            </c:strRef>
          </c:cat>
          <c:val>
            <c:numRef>
              <c:f>Лист2!$I$240:$J$240</c:f>
              <c:numCache>
                <c:formatCode>General</c:formatCode>
                <c:ptCount val="2"/>
                <c:pt idx="0">
                  <c:v>2.6</c:v>
                </c:pt>
                <c:pt idx="1">
                  <c:v>37.85</c:v>
                </c:pt>
              </c:numCache>
            </c:numRef>
          </c:val>
        </c:ser>
        <c:dLbls>
          <c:showVal val="1"/>
        </c:dLbls>
        <c:axId val="122976512"/>
        <c:axId val="122998784"/>
      </c:barChart>
      <c:catAx>
        <c:axId val="122976512"/>
        <c:scaling>
          <c:orientation val="minMax"/>
        </c:scaling>
        <c:axPos val="l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2998784"/>
        <c:crosses val="autoZero"/>
        <c:auto val="1"/>
        <c:lblAlgn val="ctr"/>
        <c:lblOffset val="100"/>
      </c:catAx>
      <c:valAx>
        <c:axId val="122998784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2976512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Лист2!$H$230</c:f>
              <c:strCache>
                <c:ptCount val="1"/>
                <c:pt idx="0">
                  <c:v>Валовая прибыль, тыс. руб.</c:v>
                </c:pt>
              </c:strCache>
            </c:strRef>
          </c:tx>
          <c:spPr>
            <a:solidFill>
              <a:srgbClr val="C00000"/>
            </a:solidFill>
          </c:spPr>
          <c:dLbls>
            <c:spPr>
              <a:solidFill>
                <a:schemeClr val="lt1"/>
              </a:solidFill>
              <a:ln w="25400" cap="flat" cmpd="sng" algn="ctr">
                <a:solidFill>
                  <a:srgbClr val="C00000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Лист2!$I$229:$J$229</c:f>
              <c:strCache>
                <c:ptCount val="2"/>
                <c:pt idx="0">
                  <c:v>До мероприятий</c:v>
                </c:pt>
                <c:pt idx="1">
                  <c:v>После мероприятий</c:v>
                </c:pt>
              </c:strCache>
            </c:strRef>
          </c:cat>
          <c:val>
            <c:numRef>
              <c:f>Лист2!$I$230:$J$230</c:f>
              <c:numCache>
                <c:formatCode>General</c:formatCode>
                <c:ptCount val="2"/>
                <c:pt idx="0">
                  <c:v>363</c:v>
                </c:pt>
                <c:pt idx="1">
                  <c:v>7391</c:v>
                </c:pt>
              </c:numCache>
            </c:numRef>
          </c:val>
        </c:ser>
        <c:dLbls>
          <c:showVal val="1"/>
        </c:dLbls>
        <c:shape val="box"/>
        <c:axId val="123006976"/>
        <c:axId val="123008512"/>
        <c:axId val="0"/>
      </c:bar3DChart>
      <c:catAx>
        <c:axId val="123006976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3008512"/>
        <c:crosses val="autoZero"/>
        <c:auto val="1"/>
        <c:lblAlgn val="ctr"/>
        <c:lblOffset val="100"/>
      </c:catAx>
      <c:valAx>
        <c:axId val="123008512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2300697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8.2472006890611432E-2"/>
          <c:y val="6.2111801242236246E-2"/>
          <c:w val="0.5411283376399656"/>
          <c:h val="0.8861283643892335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Лист1!$I$79</c:f>
              <c:strCache>
                <c:ptCount val="1"/>
                <c:pt idx="0">
                  <c:v>Валовая прибыль, тыс. руб.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accent3">
                    <a:lumMod val="75000"/>
                  </a:schemeClr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Лист1!$J$78:$L$78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Лист1!$J$79:$L$79</c:f>
              <c:numCache>
                <c:formatCode>General</c:formatCode>
                <c:ptCount val="3"/>
                <c:pt idx="0">
                  <c:v>-174</c:v>
                </c:pt>
                <c:pt idx="1">
                  <c:v>282</c:v>
                </c:pt>
                <c:pt idx="2">
                  <c:v>363</c:v>
                </c:pt>
              </c:numCache>
            </c:numRef>
          </c:val>
        </c:ser>
        <c:ser>
          <c:idx val="1"/>
          <c:order val="1"/>
          <c:tx>
            <c:strRef>
              <c:f>Лист1!$I$80</c:f>
              <c:strCache>
                <c:ptCount val="1"/>
                <c:pt idx="0">
                  <c:v>Чистая прибыль, тыс. руб.</c:v>
                </c:pt>
              </c:strCache>
            </c:strRef>
          </c:tx>
          <c:spPr>
            <a:solidFill>
              <a:srgbClr val="C00000"/>
            </a:solidFill>
          </c:spPr>
          <c:dLbls>
            <c:spPr>
              <a:solidFill>
                <a:schemeClr val="lt1"/>
              </a:solidFill>
              <a:ln w="25400" cap="flat" cmpd="sng" algn="ctr">
                <a:solidFill>
                  <a:srgbClr val="C00000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Лист1!$J$78:$L$78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Лист1!$J$80:$L$80</c:f>
              <c:numCache>
                <c:formatCode>General</c:formatCode>
                <c:ptCount val="3"/>
                <c:pt idx="0">
                  <c:v>-224</c:v>
                </c:pt>
                <c:pt idx="1">
                  <c:v>168</c:v>
                </c:pt>
                <c:pt idx="2">
                  <c:v>213</c:v>
                </c:pt>
              </c:numCache>
            </c:numRef>
          </c:val>
        </c:ser>
        <c:dLbls>
          <c:showVal val="1"/>
        </c:dLbls>
        <c:shape val="box"/>
        <c:axId val="120287232"/>
        <c:axId val="120288768"/>
        <c:axId val="0"/>
      </c:bar3DChart>
      <c:catAx>
        <c:axId val="12028723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0288768"/>
        <c:crosses val="autoZero"/>
        <c:auto val="1"/>
        <c:lblAlgn val="ctr"/>
        <c:lblOffset val="100"/>
      </c:catAx>
      <c:valAx>
        <c:axId val="12028876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02872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363687714452992"/>
          <c:y val="0.2522134774349003"/>
          <c:w val="0.29911862989108839"/>
          <c:h val="0.56222101937664282"/>
        </c:manualLayout>
      </c:layout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Лист1!$I$68</c:f>
              <c:strCache>
                <c:ptCount val="1"/>
                <c:pt idx="0">
                  <c:v>Выручка, тыс. руб.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accent3">
                    <a:lumMod val="75000"/>
                  </a:schemeClr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Лист1!$J$67:$L$67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Лист1!$J$68:$L$68</c:f>
              <c:numCache>
                <c:formatCode>#,##0</c:formatCode>
                <c:ptCount val="3"/>
                <c:pt idx="0">
                  <c:v>3246</c:v>
                </c:pt>
                <c:pt idx="1">
                  <c:v>4542</c:v>
                </c:pt>
                <c:pt idx="2">
                  <c:v>13948</c:v>
                </c:pt>
              </c:numCache>
            </c:numRef>
          </c:val>
        </c:ser>
        <c:ser>
          <c:idx val="1"/>
          <c:order val="1"/>
          <c:tx>
            <c:strRef>
              <c:f>Лист1!$I$69</c:f>
              <c:strCache>
                <c:ptCount val="1"/>
                <c:pt idx="0">
                  <c:v>Расходы по обычной деятельности, тыс. руб.</c:v>
                </c:pt>
              </c:strCache>
            </c:strRef>
          </c:tx>
          <c:spPr>
            <a:solidFill>
              <a:srgbClr val="C00000"/>
            </a:solidFill>
          </c:spPr>
          <c:dLbls>
            <c:dLbl>
              <c:idx val="0"/>
              <c:layout>
                <c:manualLayout>
                  <c:x val="9.6635119485140256E-3"/>
                  <c:y val="4.6816479400749109E-2"/>
                </c:manualLayout>
              </c:layout>
              <c:showVal val="1"/>
            </c:dLbl>
            <c:dLbl>
              <c:idx val="1"/>
              <c:layout>
                <c:manualLayout>
                  <c:x val="-2.4158779871285064E-3"/>
                  <c:y val="4.2134831460674156E-2"/>
                </c:manualLayout>
              </c:layout>
              <c:showVal val="1"/>
            </c:dLbl>
            <c:dLbl>
              <c:idx val="2"/>
              <c:layout>
                <c:manualLayout>
                  <c:x val="9.7883006067468054E-3"/>
                  <c:y val="3.4367719484502644E-2"/>
                </c:manualLayout>
              </c:layout>
              <c:showVal val="1"/>
            </c:dLbl>
            <c:spPr>
              <a:solidFill>
                <a:schemeClr val="lt1"/>
              </a:solidFill>
              <a:ln w="25400" cap="flat" cmpd="sng" algn="ctr">
                <a:solidFill>
                  <a:srgbClr val="C00000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Лист1!$J$67:$L$67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Лист1!$J$69:$L$69</c:f>
              <c:numCache>
                <c:formatCode>#,##0</c:formatCode>
                <c:ptCount val="3"/>
                <c:pt idx="0">
                  <c:v>3420</c:v>
                </c:pt>
                <c:pt idx="1">
                  <c:v>4260</c:v>
                </c:pt>
                <c:pt idx="2">
                  <c:v>13585</c:v>
                </c:pt>
              </c:numCache>
            </c:numRef>
          </c:val>
        </c:ser>
        <c:dLbls>
          <c:showVal val="1"/>
        </c:dLbls>
        <c:shape val="box"/>
        <c:axId val="120318592"/>
        <c:axId val="119222656"/>
        <c:axId val="0"/>
      </c:bar3DChart>
      <c:catAx>
        <c:axId val="12031859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9222656"/>
        <c:crosses val="autoZero"/>
        <c:auto val="1"/>
        <c:lblAlgn val="ctr"/>
        <c:lblOffset val="100"/>
      </c:catAx>
      <c:valAx>
        <c:axId val="119222656"/>
        <c:scaling>
          <c:orientation val="minMax"/>
        </c:scaling>
        <c:delete val="1"/>
        <c:axPos val="l"/>
        <c:majorGridlines/>
        <c:numFmt formatCode="#,##0" sourceLinked="1"/>
        <c:tickLblPos val="nextTo"/>
        <c:crossAx val="1203185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783182749946447"/>
          <c:y val="6.0626598371946193E-2"/>
          <c:w val="0.31975229451340792"/>
          <c:h val="0.71275056905495027"/>
        </c:manualLayout>
      </c:layout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txPr>
        <a:bodyPr/>
        <a:lstStyle/>
        <a:p>
          <a:pPr>
            <a:defRPr sz="1400" b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Лист1!$J$48</c:f>
              <c:strCache>
                <c:ptCount val="1"/>
                <c:pt idx="0">
                  <c:v>2024 г., %</c:v>
                </c:pt>
              </c:strCache>
            </c:strRef>
          </c:tx>
          <c:explosion val="25"/>
          <c:dPt>
            <c:idx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  <c:showLeaderLines val="1"/>
          </c:dLbls>
          <c:cat>
            <c:strRef>
              <c:f>Лист1!$I$49:$I$50</c:f>
              <c:strCache>
                <c:ptCount val="2"/>
                <c:pt idx="0">
                  <c:v>Заемные средства</c:v>
                </c:pt>
                <c:pt idx="1">
                  <c:v>Собственные средства </c:v>
                </c:pt>
              </c:strCache>
            </c:strRef>
          </c:cat>
          <c:val>
            <c:numRef>
              <c:f>Лист1!$J$49:$J$50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</c:ser>
        <c:dLbls>
          <c:showVal val="1"/>
        </c:dLbls>
      </c:pie3DChart>
    </c:plotArea>
    <c:legend>
      <c:legendPos val="b"/>
      <c:layout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Лист2!$I$195</c:f>
              <c:strCache>
                <c:ptCount val="1"/>
                <c:pt idx="0">
                  <c:v>Объем рынка SportNet , млрд. долл. США</c:v>
                </c:pt>
              </c:strCache>
            </c:strRef>
          </c:tx>
          <c:spPr>
            <a:solidFill>
              <a:srgbClr val="C00000"/>
            </a:solidFill>
          </c:spPr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Лист2!$J$194:$L$194</c:f>
              <c:numCache>
                <c:formatCode>General</c:formatCode>
                <c:ptCount val="3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</c:numCache>
            </c:numRef>
          </c:cat>
          <c:val>
            <c:numRef>
              <c:f>Лист2!$J$195:$L$195</c:f>
              <c:numCache>
                <c:formatCode>General</c:formatCode>
                <c:ptCount val="3"/>
                <c:pt idx="0">
                  <c:v>0</c:v>
                </c:pt>
                <c:pt idx="1">
                  <c:v>450</c:v>
                </c:pt>
                <c:pt idx="2">
                  <c:v>1350</c:v>
                </c:pt>
              </c:numCache>
            </c:numRef>
          </c:val>
        </c:ser>
        <c:dLbls>
          <c:showVal val="1"/>
        </c:dLbls>
        <c:shape val="box"/>
        <c:axId val="121111296"/>
        <c:axId val="121112832"/>
        <c:axId val="0"/>
      </c:bar3DChart>
      <c:catAx>
        <c:axId val="12111129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1112832"/>
        <c:crosses val="autoZero"/>
        <c:auto val="1"/>
        <c:lblAlgn val="ctr"/>
        <c:lblOffset val="100"/>
      </c:catAx>
      <c:valAx>
        <c:axId val="121112832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2111129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Лист2!$I$172</c:f>
              <c:strCache>
                <c:ptCount val="1"/>
                <c:pt idx="0">
                  <c:v>Темпы прироста рынка e-commerce, %</c:v>
                </c:pt>
              </c:strCache>
            </c:strRef>
          </c:tx>
          <c:spPr>
            <a:solidFill>
              <a:srgbClr val="C00000"/>
            </a:solidFill>
          </c:spPr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Лист2!$J$171:$M$171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Лист2!$J$172:$M$172</c:f>
              <c:numCache>
                <c:formatCode>General</c:formatCode>
                <c:ptCount val="4"/>
                <c:pt idx="0">
                  <c:v>56</c:v>
                </c:pt>
                <c:pt idx="1">
                  <c:v>45.3</c:v>
                </c:pt>
                <c:pt idx="2">
                  <c:v>35.5</c:v>
                </c:pt>
                <c:pt idx="3">
                  <c:v>27</c:v>
                </c:pt>
              </c:numCache>
            </c:numRef>
          </c:val>
        </c:ser>
        <c:dLbls>
          <c:showVal val="1"/>
        </c:dLbls>
        <c:shape val="box"/>
        <c:axId val="121125120"/>
        <c:axId val="121126912"/>
        <c:axId val="0"/>
      </c:bar3DChart>
      <c:catAx>
        <c:axId val="12112512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1126912"/>
        <c:crosses val="autoZero"/>
        <c:auto val="1"/>
        <c:lblAlgn val="ctr"/>
        <c:lblOffset val="100"/>
      </c:catAx>
      <c:valAx>
        <c:axId val="121126912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2112512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Лист1!$J$79</c:f>
              <c:strCache>
                <c:ptCount val="1"/>
                <c:pt idx="0">
                  <c:v>Дефицит работников в России, млн. человек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solidFill>
                <a:schemeClr val="lt1"/>
              </a:solidFill>
              <a:ln w="25400" cap="flat" cmpd="sng" algn="ctr">
                <a:solidFill>
                  <a:srgbClr val="C00000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Лист1!$I$80:$I$81</c:f>
              <c:strCache>
                <c:ptCount val="2"/>
                <c:pt idx="0">
                  <c:v>2024 г.</c:v>
                </c:pt>
                <c:pt idx="1">
                  <c:v>2030 г.</c:v>
                </c:pt>
              </c:strCache>
            </c:strRef>
          </c:cat>
          <c:val>
            <c:numRef>
              <c:f>Лист1!$J$80:$J$81</c:f>
              <c:numCache>
                <c:formatCode>General</c:formatCode>
                <c:ptCount val="2"/>
                <c:pt idx="0">
                  <c:v>1.6</c:v>
                </c:pt>
                <c:pt idx="1">
                  <c:v>4</c:v>
                </c:pt>
              </c:numCache>
            </c:numRef>
          </c:val>
        </c:ser>
        <c:dLbls>
          <c:showVal val="1"/>
        </c:dLbls>
        <c:shape val="box"/>
        <c:axId val="120791040"/>
        <c:axId val="120792576"/>
        <c:axId val="0"/>
      </c:bar3DChart>
      <c:catAx>
        <c:axId val="12079104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0792576"/>
        <c:crosses val="autoZero"/>
        <c:auto val="1"/>
        <c:lblAlgn val="ctr"/>
        <c:lblOffset val="100"/>
      </c:catAx>
      <c:valAx>
        <c:axId val="120792576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2079104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Лист1!$G$49</c:f>
              <c:strCache>
                <c:ptCount val="1"/>
                <c:pt idx="0">
                  <c:v>Уровень безработицы, %</c:v>
                </c:pt>
              </c:strCache>
            </c:strRef>
          </c:tx>
          <c:spPr>
            <a:solidFill>
              <a:srgbClr val="C00000"/>
            </a:solidFill>
          </c:spPr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Лист1!$H$48:$P$48</c:f>
              <c:numCache>
                <c:formatCode>General</c:formatCode>
                <c:ptCount val="9"/>
                <c:pt idx="0">
                  <c:v>2010</c:v>
                </c:pt>
                <c:pt idx="1">
                  <c:v>2012</c:v>
                </c:pt>
                <c:pt idx="2">
                  <c:v>2014</c:v>
                </c:pt>
                <c:pt idx="3">
                  <c:v>2016</c:v>
                </c:pt>
                <c:pt idx="4">
                  <c:v>2018</c:v>
                </c:pt>
                <c:pt idx="5">
                  <c:v>2020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</c:numCache>
            </c:numRef>
          </c:cat>
          <c:val>
            <c:numRef>
              <c:f>Лист1!$H$49:$P$49</c:f>
              <c:numCache>
                <c:formatCode>General</c:formatCode>
                <c:ptCount val="9"/>
                <c:pt idx="0">
                  <c:v>7.4</c:v>
                </c:pt>
                <c:pt idx="1">
                  <c:v>5.5</c:v>
                </c:pt>
                <c:pt idx="2">
                  <c:v>5.2</c:v>
                </c:pt>
                <c:pt idx="3">
                  <c:v>5.7</c:v>
                </c:pt>
                <c:pt idx="4">
                  <c:v>4.9000000000000004</c:v>
                </c:pt>
                <c:pt idx="5">
                  <c:v>5.8</c:v>
                </c:pt>
                <c:pt idx="6">
                  <c:v>3.7</c:v>
                </c:pt>
                <c:pt idx="7">
                  <c:v>2.9</c:v>
                </c:pt>
                <c:pt idx="8">
                  <c:v>2.4</c:v>
                </c:pt>
              </c:numCache>
            </c:numRef>
          </c:val>
        </c:ser>
        <c:dLbls>
          <c:showVal val="1"/>
        </c:dLbls>
        <c:shape val="box"/>
        <c:axId val="120808960"/>
        <c:axId val="120810496"/>
        <c:axId val="0"/>
      </c:bar3DChart>
      <c:catAx>
        <c:axId val="12080896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0810496"/>
        <c:crosses val="autoZero"/>
        <c:auto val="1"/>
        <c:lblAlgn val="ctr"/>
        <c:lblOffset val="100"/>
      </c:catAx>
      <c:valAx>
        <c:axId val="120810496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2080896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Лист2!$I$129</c:f>
              <c:strCache>
                <c:ptCount val="1"/>
                <c:pt idx="0">
                  <c:v>Количество построенных объектов, ед.</c:v>
                </c:pt>
              </c:strCache>
            </c:strRef>
          </c:tx>
          <c:spPr>
            <a:solidFill>
              <a:srgbClr val="C00000"/>
            </a:solidFill>
          </c:spPr>
          <c:dLbls>
            <c:spPr>
              <a:solidFill>
                <a:schemeClr val="lt1"/>
              </a:solidFill>
              <a:ln w="1270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Лист2!$H$130:$H$131</c:f>
              <c:strCache>
                <c:ptCount val="2"/>
                <c:pt idx="0">
                  <c:v>«Спорт– норма жизни (2019-2024гг.)</c:v>
                </c:pt>
                <c:pt idx="1">
                  <c:v>Бизнес-спринт (2022-2024гг.)</c:v>
                </c:pt>
              </c:strCache>
            </c:strRef>
          </c:cat>
          <c:val>
            <c:numRef>
              <c:f>Лист2!$I$130:$I$131</c:f>
              <c:numCache>
                <c:formatCode>General</c:formatCode>
                <c:ptCount val="2"/>
                <c:pt idx="0">
                  <c:v>509</c:v>
                </c:pt>
                <c:pt idx="1">
                  <c:v>370</c:v>
                </c:pt>
              </c:numCache>
            </c:numRef>
          </c:val>
        </c:ser>
        <c:dLbls>
          <c:showVal val="1"/>
        </c:dLbls>
        <c:shape val="box"/>
        <c:axId val="121570048"/>
        <c:axId val="121571584"/>
        <c:axId val="0"/>
      </c:bar3DChart>
      <c:catAx>
        <c:axId val="121570048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1571584"/>
        <c:crosses val="autoZero"/>
        <c:auto val="1"/>
        <c:lblAlgn val="ctr"/>
        <c:lblOffset val="100"/>
      </c:catAx>
      <c:valAx>
        <c:axId val="121571584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21570048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432938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33741" rtl="0" eaLnBrk="1" latinLnBrk="0" hangingPunct="1">
      <a:defRPr sz="701" kern="1200">
        <a:solidFill>
          <a:schemeClr val="tx1"/>
        </a:solidFill>
        <a:latin typeface="+mn-lt"/>
        <a:ea typeface="+mn-ea"/>
        <a:cs typeface="+mn-cs"/>
      </a:defRPr>
    </a:lvl1pPr>
    <a:lvl2pPr marL="266870" algn="l" defTabSz="533741" rtl="0" eaLnBrk="1" latinLnBrk="0" hangingPunct="1">
      <a:defRPr sz="701" kern="1200">
        <a:solidFill>
          <a:schemeClr val="tx1"/>
        </a:solidFill>
        <a:latin typeface="+mn-lt"/>
        <a:ea typeface="+mn-ea"/>
        <a:cs typeface="+mn-cs"/>
      </a:defRPr>
    </a:lvl2pPr>
    <a:lvl3pPr marL="533741" algn="l" defTabSz="533741" rtl="0" eaLnBrk="1" latinLnBrk="0" hangingPunct="1">
      <a:defRPr sz="701" kern="1200">
        <a:solidFill>
          <a:schemeClr val="tx1"/>
        </a:solidFill>
        <a:latin typeface="+mn-lt"/>
        <a:ea typeface="+mn-ea"/>
        <a:cs typeface="+mn-cs"/>
      </a:defRPr>
    </a:lvl3pPr>
    <a:lvl4pPr marL="800610" algn="l" defTabSz="533741" rtl="0" eaLnBrk="1" latinLnBrk="0" hangingPunct="1">
      <a:defRPr sz="701" kern="1200">
        <a:solidFill>
          <a:schemeClr val="tx1"/>
        </a:solidFill>
        <a:latin typeface="+mn-lt"/>
        <a:ea typeface="+mn-ea"/>
        <a:cs typeface="+mn-cs"/>
      </a:defRPr>
    </a:lvl4pPr>
    <a:lvl5pPr marL="1067480" algn="l" defTabSz="533741" rtl="0" eaLnBrk="1" latinLnBrk="0" hangingPunct="1">
      <a:defRPr sz="701" kern="1200">
        <a:solidFill>
          <a:schemeClr val="tx1"/>
        </a:solidFill>
        <a:latin typeface="+mn-lt"/>
        <a:ea typeface="+mn-ea"/>
        <a:cs typeface="+mn-cs"/>
      </a:defRPr>
    </a:lvl5pPr>
    <a:lvl6pPr marL="1334351" algn="l" defTabSz="533741" rtl="0" eaLnBrk="1" latinLnBrk="0" hangingPunct="1">
      <a:defRPr sz="701" kern="1200">
        <a:solidFill>
          <a:schemeClr val="tx1"/>
        </a:solidFill>
        <a:latin typeface="+mn-lt"/>
        <a:ea typeface="+mn-ea"/>
        <a:cs typeface="+mn-cs"/>
      </a:defRPr>
    </a:lvl6pPr>
    <a:lvl7pPr marL="1601220" algn="l" defTabSz="533741" rtl="0" eaLnBrk="1" latinLnBrk="0" hangingPunct="1">
      <a:defRPr sz="701" kern="1200">
        <a:solidFill>
          <a:schemeClr val="tx1"/>
        </a:solidFill>
        <a:latin typeface="+mn-lt"/>
        <a:ea typeface="+mn-ea"/>
        <a:cs typeface="+mn-cs"/>
      </a:defRPr>
    </a:lvl7pPr>
    <a:lvl8pPr marL="1868090" algn="l" defTabSz="533741" rtl="0" eaLnBrk="1" latinLnBrk="0" hangingPunct="1">
      <a:defRPr sz="701" kern="1200">
        <a:solidFill>
          <a:schemeClr val="tx1"/>
        </a:solidFill>
        <a:latin typeface="+mn-lt"/>
        <a:ea typeface="+mn-ea"/>
        <a:cs typeface="+mn-cs"/>
      </a:defRPr>
    </a:lvl8pPr>
    <a:lvl9pPr marL="2134959" algn="l" defTabSz="533741" rtl="0" eaLnBrk="1" latinLnBrk="0" hangingPunct="1">
      <a:defRPr sz="7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48939" tIns="24469" rIns="48939" bIns="24469"/>
          <a:lstStyle/>
          <a:p>
            <a:endParaRPr lang="en-US">
              <a:latin typeface="TT Norms Regular" panose="02000503030000020003" pitchFamily="2" charset="-5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48939" tIns="24469" rIns="48939" bIns="24469"/>
          <a:lstStyle/>
          <a:p>
            <a:fld id="{F7021451-1387-4CA6-816F-3879F97B5CBC}" type="slidenum">
              <a:rPr lang="en-US">
                <a:latin typeface="TT Norms Regular" panose="02000503030000020003" pitchFamily="2" charset="-52"/>
              </a:rPr>
              <a:pPr/>
              <a:t>1</a:t>
            </a:fld>
            <a:endParaRPr lang="en-US">
              <a:latin typeface="TT Norms Regular" panose="02000503030000020003" pitchFamily="2" charset="-5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57197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48939" tIns="24469" rIns="48939" bIns="24469"/>
          <a:lstStyle/>
          <a:p>
            <a:endParaRPr lang="en-US">
              <a:latin typeface="TT Norms Regular" panose="02000503030000020003" pitchFamily="2" charset="-5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48939" tIns="24469" rIns="48939" bIns="24469"/>
          <a:lstStyle/>
          <a:p>
            <a:fld id="{F7021451-1387-4CA6-816F-3879F97B5CBC}" type="slidenum">
              <a:rPr lang="en-US">
                <a:latin typeface="TT Norms Regular" panose="02000503030000020003" pitchFamily="2" charset="-52"/>
              </a:rPr>
              <a:pPr/>
              <a:t>10</a:t>
            </a:fld>
            <a:endParaRPr lang="en-US">
              <a:latin typeface="TT Norms Regular" panose="02000503030000020003" pitchFamily="2" charset="-5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9767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50850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06402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87687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49399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493995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493995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TT Norms Regular" panose="02000503030000020003" pitchFamily="2" charset="-5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>
                <a:latin typeface="TT Norms Regular" panose="02000503030000020003" pitchFamily="2" charset="-52"/>
              </a:rPr>
              <a:pPr/>
              <a:t>8</a:t>
            </a:fld>
            <a:endParaRPr lang="en-US">
              <a:latin typeface="TT Norms Regular" panose="02000503030000020003" pitchFamily="2" charset="-5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98057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TT Norms Regular" panose="02000503030000020003" pitchFamily="2" charset="-5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>
                <a:latin typeface="TT Norms Regular" panose="02000503030000020003" pitchFamily="2" charset="-52"/>
              </a:rPr>
              <a:pPr/>
              <a:t>9</a:t>
            </a:fld>
            <a:endParaRPr lang="en-US">
              <a:latin typeface="TT Norms Regular" panose="02000503030000020003" pitchFamily="2" charset="-5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9805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9972" y="1237197"/>
            <a:ext cx="1007983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9972" y="3970580"/>
            <a:ext cx="10079831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2/21/2026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3780620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2/21/2026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9603113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17839" y="402483"/>
            <a:ext cx="2897951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3985" y="402483"/>
            <a:ext cx="8525857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2/21/2026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95025572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 userDrawn="1"/>
        </p:nvCxnSpPr>
        <p:spPr>
          <a:xfrm flipH="1">
            <a:off x="-1673905" y="6357905"/>
            <a:ext cx="159579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2517765" y="-491224"/>
            <a:ext cx="3284045" cy="266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31" dirty="0">
                <a:latin typeface="Arial" panose="020B0604020202020204" pitchFamily="34" charset="0"/>
                <a:cs typeface="Arial" panose="020B0604020202020204" pitchFamily="34" charset="0"/>
              </a:rPr>
              <a:t>ШАБЛОН ЗАГОЛОВОЧНОГО СЛАЙДА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1281524" y="-488377"/>
            <a:ext cx="2027846" cy="266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31" dirty="0">
                <a:latin typeface="Arial" panose="020B0604020202020204" pitchFamily="34" charset="0"/>
                <a:cs typeface="Arial" panose="020B0604020202020204" pitchFamily="34" charset="0"/>
              </a:rPr>
              <a:t>Пустое поле </a:t>
            </a:r>
          </a:p>
        </p:txBody>
      </p:sp>
      <p:cxnSp>
        <p:nvCxnSpPr>
          <p:cNvPr id="11" name="Прямая со стрелкой 10"/>
          <p:cNvCxnSpPr/>
          <p:nvPr userDrawn="1"/>
        </p:nvCxnSpPr>
        <p:spPr>
          <a:xfrm>
            <a:off x="-643126" y="-251203"/>
            <a:ext cx="1389447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 userDrawn="1"/>
        </p:nvCxnSpPr>
        <p:spPr>
          <a:xfrm>
            <a:off x="746322" y="-816429"/>
            <a:ext cx="0" cy="81642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 userDrawn="1"/>
        </p:nvCxnSpPr>
        <p:spPr>
          <a:xfrm flipH="1">
            <a:off x="751453" y="-442211"/>
            <a:ext cx="113857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1022206" y="-626877"/>
            <a:ext cx="2027846" cy="440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31" dirty="0">
                <a:latin typeface="Arial" panose="020B0604020202020204" pitchFamily="34" charset="0"/>
                <a:cs typeface="Arial" panose="020B0604020202020204" pitchFamily="34" charset="0"/>
              </a:rPr>
              <a:t>линия выравнивания 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206334638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47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-СТРОЧНЫЙ ЗАГОЛОВОК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1D68A00E-77E9-4E17-AB6D-30B5DE412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869" y="290289"/>
            <a:ext cx="9574963" cy="539189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68000"/>
              </a:lnSpc>
              <a:defRPr lang="ru-RU" sz="7542" b="0" i="0" kern="0" spc="-220" dirty="0">
                <a:solidFill>
                  <a:srgbClr val="000000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defRPr>
            </a:lvl1pPr>
          </a:lstStyle>
          <a:p>
            <a:endParaRPr lang="ru-RU" dirty="0"/>
          </a:p>
        </p:txBody>
      </p:sp>
      <p:sp>
        <p:nvSpPr>
          <p:cNvPr id="10" name="Номер слайда 5">
            <a:extLst>
              <a:ext uri="{FF2B5EF4-FFF2-40B4-BE49-F238E27FC236}">
                <a16:creationId xmlns="" xmlns:a16="http://schemas.microsoft.com/office/drawing/2014/main" id="{4C31DF66-FD31-40D2-86E3-859CBFE06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611383" y="7219479"/>
            <a:ext cx="313974" cy="128845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lang="ru-RU" sz="880" b="0" i="0" kern="0" spc="-55" smtClean="0">
                <a:solidFill>
                  <a:srgbClr val="757575"/>
                </a:solidFill>
                <a:latin typeface="+mn-lt"/>
                <a:ea typeface="TT Norms Regular" pitchFamily="34" charset="-122"/>
                <a:cs typeface="TT Norms Regular" pitchFamily="34" charset="-120"/>
              </a:defRPr>
            </a:lvl1pPr>
          </a:lstStyle>
          <a:p>
            <a:fld id="{77D613D0-6E26-43FB-BD47-70B2F75E669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 flipV="1">
            <a:off x="518833" y="-621102"/>
            <a:ext cx="0" cy="54346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 userDrawn="1"/>
        </p:nvCxnSpPr>
        <p:spPr>
          <a:xfrm flipH="1">
            <a:off x="-1257850" y="755762"/>
            <a:ext cx="113857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 userDrawn="1"/>
        </p:nvCxnSpPr>
        <p:spPr>
          <a:xfrm flipH="1">
            <a:off x="-1257850" y="1366838"/>
            <a:ext cx="113857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 userDrawn="1"/>
        </p:nvCxnSpPr>
        <p:spPr>
          <a:xfrm flipV="1">
            <a:off x="-16115" y="-621102"/>
            <a:ext cx="0" cy="54346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 userDrawn="1"/>
        </p:nvCxnSpPr>
        <p:spPr>
          <a:xfrm>
            <a:off x="-16115" y="-327804"/>
            <a:ext cx="534948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-119279" y="-903323"/>
            <a:ext cx="908865" cy="614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31" dirty="0">
                <a:latin typeface="Arial" panose="020B0604020202020204" pitchFamily="34" charset="0"/>
                <a:cs typeface="Arial" panose="020B0604020202020204" pitchFamily="34" charset="0"/>
              </a:rPr>
              <a:t>Левое поле (пустое)</a:t>
            </a:r>
          </a:p>
        </p:txBody>
      </p:sp>
      <p:cxnSp>
        <p:nvCxnSpPr>
          <p:cNvPr id="16" name="Прямая соединительная линия 15"/>
          <p:cNvCxnSpPr/>
          <p:nvPr userDrawn="1"/>
        </p:nvCxnSpPr>
        <p:spPr>
          <a:xfrm flipV="1">
            <a:off x="13432082" y="-621102"/>
            <a:ext cx="0" cy="54346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 userDrawn="1"/>
        </p:nvCxnSpPr>
        <p:spPr>
          <a:xfrm flipV="1">
            <a:off x="12916356" y="-621102"/>
            <a:ext cx="0" cy="54346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 userDrawn="1"/>
        </p:nvCxnSpPr>
        <p:spPr>
          <a:xfrm>
            <a:off x="12897134" y="-327804"/>
            <a:ext cx="534948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 userDrawn="1"/>
        </p:nvSpPr>
        <p:spPr>
          <a:xfrm>
            <a:off x="12793969" y="-903323"/>
            <a:ext cx="908865" cy="614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31" dirty="0">
                <a:latin typeface="Arial" panose="020B0604020202020204" pitchFamily="34" charset="0"/>
                <a:cs typeface="Arial" panose="020B0604020202020204" pitchFamily="34" charset="0"/>
              </a:rPr>
              <a:t>Правое поле (пустое)</a:t>
            </a:r>
          </a:p>
        </p:txBody>
      </p:sp>
      <p:cxnSp>
        <p:nvCxnSpPr>
          <p:cNvPr id="20" name="Прямая соединительная линия 19"/>
          <p:cNvCxnSpPr/>
          <p:nvPr userDrawn="1"/>
        </p:nvCxnSpPr>
        <p:spPr>
          <a:xfrm flipH="1">
            <a:off x="518834" y="-327804"/>
            <a:ext cx="113857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 userDrawn="1"/>
        </p:nvCxnSpPr>
        <p:spPr>
          <a:xfrm flipH="1">
            <a:off x="-1257850" y="1366838"/>
            <a:ext cx="113857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 userDrawn="1"/>
        </p:nvSpPr>
        <p:spPr>
          <a:xfrm>
            <a:off x="-2147126" y="338091"/>
            <a:ext cx="2027846" cy="440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31" dirty="0">
                <a:latin typeface="Arial" panose="020B0604020202020204" pitchFamily="34" charset="0"/>
                <a:cs typeface="Arial" panose="020B0604020202020204" pitchFamily="34" charset="0"/>
              </a:rPr>
              <a:t>Базовая линия </a:t>
            </a:r>
            <a:br>
              <a:rPr lang="ru-RU" sz="113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31" dirty="0">
                <a:latin typeface="Arial" panose="020B0604020202020204" pitchFamily="34" charset="0"/>
                <a:cs typeface="Arial" panose="020B0604020202020204" pitchFamily="34" charset="0"/>
              </a:rPr>
              <a:t>первой строки заголовка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-2147125" y="988770"/>
            <a:ext cx="2027846" cy="440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31" dirty="0">
                <a:latin typeface="Arial" panose="020B0604020202020204" pitchFamily="34" charset="0"/>
                <a:cs typeface="Arial" panose="020B0604020202020204" pitchFamily="34" charset="0"/>
              </a:rPr>
              <a:t>Базовая линия </a:t>
            </a:r>
            <a:br>
              <a:rPr lang="ru-RU" sz="113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31" dirty="0">
                <a:latin typeface="Arial" panose="020B0604020202020204" pitchFamily="34" charset="0"/>
                <a:cs typeface="Arial" panose="020B0604020202020204" pitchFamily="34" charset="0"/>
              </a:rPr>
              <a:t>второй строки заголовка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875743" y="-375808"/>
            <a:ext cx="3284045" cy="266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31" dirty="0">
                <a:latin typeface="Arial" panose="020B0604020202020204" pitchFamily="34" charset="0"/>
                <a:cs typeface="Arial" panose="020B0604020202020204" pitchFamily="34" charset="0"/>
              </a:rPr>
              <a:t>ШАБЛОН СЛАЙДА 1</a:t>
            </a:r>
          </a:p>
        </p:txBody>
      </p:sp>
      <p:sp>
        <p:nvSpPr>
          <p:cNvPr id="25" name="TextBox 24"/>
          <p:cNvSpPr txBox="1"/>
          <p:nvPr userDrawn="1"/>
        </p:nvSpPr>
        <p:spPr>
          <a:xfrm>
            <a:off x="789586" y="-512470"/>
            <a:ext cx="2027846" cy="440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31" dirty="0">
                <a:latin typeface="Arial" panose="020B0604020202020204" pitchFamily="34" charset="0"/>
                <a:cs typeface="Arial" panose="020B0604020202020204" pitchFamily="34" charset="0"/>
              </a:rPr>
              <a:t>линия выравнивания заголовка</a:t>
            </a:r>
          </a:p>
        </p:txBody>
      </p:sp>
      <p:pic>
        <p:nvPicPr>
          <p:cNvPr id="26" name="Рисунок 2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" r="89613" b="8195"/>
          <a:stretch/>
        </p:blipFill>
        <p:spPr>
          <a:xfrm>
            <a:off x="12636982" y="338091"/>
            <a:ext cx="313974" cy="2885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0898762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476">
          <p15:clr>
            <a:srgbClr val="FBAE40"/>
          </p15:clr>
        </p15:guide>
        <p15:guide id="2" pos="8139">
          <p15:clr>
            <a:srgbClr val="FBAE40"/>
          </p15:clr>
        </p15:guide>
        <p15:guide id="3" pos="327">
          <p15:clr>
            <a:srgbClr val="FBAE40"/>
          </p15:clr>
        </p15:guide>
        <p15:guide id="4" orient="horz" pos="86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2/21/2026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3896448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985" y="1884670"/>
            <a:ext cx="11591806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6985" y="5059034"/>
            <a:ext cx="11591806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2/21/2026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0976971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3985" y="2012414"/>
            <a:ext cx="5711904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886" y="2012414"/>
            <a:ext cx="5711904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2/21/2026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2786578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5" y="402483"/>
            <a:ext cx="11591806" cy="14611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736" y="1853171"/>
            <a:ext cx="5685654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736" y="2761381"/>
            <a:ext cx="5685654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03886" y="1853171"/>
            <a:ext cx="57136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03886" y="2761381"/>
            <a:ext cx="5713655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2/21/2026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521168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2/21/2026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0141548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2/21/2026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9585752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6" y="503978"/>
            <a:ext cx="4334677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655" y="1088454"/>
            <a:ext cx="680388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6" y="2267902"/>
            <a:ext cx="4334677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2/21/2026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48276250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6" y="503978"/>
            <a:ext cx="4334677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13655" y="1088454"/>
            <a:ext cx="680388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6" y="2267902"/>
            <a:ext cx="4334677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2/21/2026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3962533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3985" y="402483"/>
            <a:ext cx="11591806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3985" y="2012414"/>
            <a:ext cx="11591806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3985" y="7006699"/>
            <a:ext cx="302394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2/21/2026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1926" y="7006699"/>
            <a:ext cx="4535924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91841" y="7006699"/>
            <a:ext cx="302394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 flipH="1">
            <a:off x="-1257850" y="755762"/>
            <a:ext cx="113857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 flipH="1">
            <a:off x="-1257850" y="1366838"/>
            <a:ext cx="113857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 userDrawn="1"/>
        </p:nvCxnSpPr>
        <p:spPr>
          <a:xfrm flipH="1">
            <a:off x="-1257850" y="755762"/>
            <a:ext cx="113857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 userDrawn="1"/>
        </p:nvCxnSpPr>
        <p:spPr>
          <a:xfrm flipH="1">
            <a:off x="-1257850" y="1366838"/>
            <a:ext cx="113857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908660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</p:sldLayoutIdLst>
  <p:hf hdr="0" ftr="0" dt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476" userDrawn="1">
          <p15:clr>
            <a:srgbClr val="F26B43"/>
          </p15:clr>
        </p15:guide>
        <p15:guide id="2" orient="horz" pos="86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98" y="477896"/>
            <a:ext cx="3699279" cy="384659"/>
          </a:xfrm>
          <a:prstGeom prst="rect">
            <a:avLst/>
          </a:prstGeom>
        </p:spPr>
      </p:pic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2F1AF64E-8F75-42AA-8383-426D976824EB}"/>
              </a:ext>
            </a:extLst>
          </p:cNvPr>
          <p:cNvCxnSpPr>
            <a:cxnSpLocks/>
          </p:cNvCxnSpPr>
          <p:nvPr/>
        </p:nvCxnSpPr>
        <p:spPr>
          <a:xfrm>
            <a:off x="744193" y="6170068"/>
            <a:ext cx="12695582" cy="0"/>
          </a:xfrm>
          <a:prstGeom prst="line">
            <a:avLst/>
          </a:prstGeom>
          <a:ln w="28575">
            <a:solidFill>
              <a:srgbClr val="FF0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0"/>
          <p:cNvSpPr/>
          <p:nvPr/>
        </p:nvSpPr>
        <p:spPr>
          <a:xfrm>
            <a:off x="252919" y="1763681"/>
            <a:ext cx="13005881" cy="46455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80000"/>
              </a:lnSpc>
            </a:pPr>
            <a:r>
              <a:rPr lang="ru-RU" sz="5400" b="1" kern="0" spc="-300" dirty="0">
                <a:latin typeface="Times New Roman" pitchFamily="18" charset="0"/>
                <a:ea typeface="TT Norms Regular" pitchFamily="34" charset="-122"/>
                <a:cs typeface="Times New Roman" pitchFamily="18" charset="0"/>
              </a:rPr>
              <a:t>Выпускная квалификационная работа </a:t>
            </a:r>
            <a:endParaRPr lang="ru-RU" sz="5400" b="1" kern="0" spc="-300" dirty="0" smtClean="0">
              <a:latin typeface="Times New Roman" pitchFamily="18" charset="0"/>
              <a:ea typeface="TT Norms Regular" pitchFamily="34" charset="-122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endParaRPr lang="ru-RU" sz="4800" kern="0" spc="-300" dirty="0" smtClean="0">
              <a:latin typeface="Times New Roman" pitchFamily="18" charset="0"/>
              <a:ea typeface="TT Norms Regular" pitchFamily="34" charset="-122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sz="5400" b="1" kern="0" spc="-300" dirty="0" smtClean="0">
                <a:latin typeface="Times New Roman" pitchFamily="18" charset="0"/>
                <a:ea typeface="TT Norms Regular" pitchFamily="34" charset="-122"/>
                <a:cs typeface="Times New Roman" pitchFamily="18" charset="0"/>
              </a:rPr>
              <a:t>на тему: «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Формирование стратегии развития предприятия на примере </a:t>
            </a:r>
          </a:p>
          <a:p>
            <a:pPr algn="ctr">
              <a:lnSpc>
                <a:spcPct val="80000"/>
              </a:lnSpc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INST GROUP ООО «ИНСТ-КАПИТАЛ» </a:t>
            </a:r>
            <a:endParaRPr lang="ru-RU" sz="5400" b="1" kern="0" spc="-300" dirty="0">
              <a:latin typeface="Times New Roman" pitchFamily="18" charset="0"/>
              <a:ea typeface="TT Norms Regular" pitchFamily="34" charset="-122"/>
              <a:cs typeface="Times New Roman" pitchFamily="18" charset="0"/>
            </a:endParaRPr>
          </a:p>
        </p:txBody>
      </p:sp>
      <p:sp>
        <p:nvSpPr>
          <p:cNvPr id="8" name="Text 1"/>
          <p:cNvSpPr/>
          <p:nvPr/>
        </p:nvSpPr>
        <p:spPr>
          <a:xfrm>
            <a:off x="1321787" y="6409236"/>
            <a:ext cx="8914034" cy="794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Обучающийся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Руководитель: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Image 4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731494" y="6525258"/>
            <a:ext cx="363457" cy="363513"/>
          </a:xfrm>
          <a:prstGeom prst="rect">
            <a:avLst/>
          </a:prstGeom>
        </p:spPr>
      </p:pic>
      <p:sp>
        <p:nvSpPr>
          <p:cNvPr id="9" name="Freeform 5"/>
          <p:cNvSpPr>
            <a:spLocks/>
          </p:cNvSpPr>
          <p:nvPr/>
        </p:nvSpPr>
        <p:spPr bwMode="auto">
          <a:xfrm>
            <a:off x="10235821" y="0"/>
            <a:ext cx="3203954" cy="6170068"/>
          </a:xfrm>
          <a:custGeom>
            <a:avLst/>
            <a:gdLst>
              <a:gd name="T0" fmla="*/ 1549 w 1549"/>
              <a:gd name="T1" fmla="*/ 2031 h 3034"/>
              <a:gd name="T2" fmla="*/ 1049 w 1549"/>
              <a:gd name="T3" fmla="*/ 1517 h 3034"/>
              <a:gd name="T4" fmla="*/ 1549 w 1549"/>
              <a:gd name="T5" fmla="*/ 1003 h 3034"/>
              <a:gd name="T6" fmla="*/ 1549 w 1549"/>
              <a:gd name="T7" fmla="*/ 0 h 3034"/>
              <a:gd name="T8" fmla="*/ 0 w 1549"/>
              <a:gd name="T9" fmla="*/ 1517 h 3034"/>
              <a:gd name="T10" fmla="*/ 1549 w 1549"/>
              <a:gd name="T11" fmla="*/ 3034 h 3034"/>
              <a:gd name="T12" fmla="*/ 1549 w 1549"/>
              <a:gd name="T13" fmla="*/ 2031 h 30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49" h="3034">
                <a:moveTo>
                  <a:pt x="1549" y="2031"/>
                </a:moveTo>
                <a:lnTo>
                  <a:pt x="1049" y="1517"/>
                </a:lnTo>
                <a:lnTo>
                  <a:pt x="1549" y="1003"/>
                </a:lnTo>
                <a:lnTo>
                  <a:pt x="1549" y="0"/>
                </a:lnTo>
                <a:lnTo>
                  <a:pt x="0" y="1517"/>
                </a:lnTo>
                <a:lnTo>
                  <a:pt x="1549" y="3034"/>
                </a:lnTo>
                <a:lnTo>
                  <a:pt x="1549" y="2031"/>
                </a:lnTo>
                <a:close/>
              </a:path>
            </a:pathLst>
          </a:custGeom>
          <a:noFill/>
          <a:ln w="6350">
            <a:solidFill>
              <a:srgbClr val="FF004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76655" y="1117350"/>
            <a:ext cx="124319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Направление: ______________________________________________________________________________________________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Профиль: __________________________________________________________________________________________________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761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2F1AF64E-8F75-42AA-8383-426D976824EB}"/>
              </a:ext>
            </a:extLst>
          </p:cNvPr>
          <p:cNvCxnSpPr>
            <a:cxnSpLocks/>
          </p:cNvCxnSpPr>
          <p:nvPr/>
        </p:nvCxnSpPr>
        <p:spPr>
          <a:xfrm>
            <a:off x="744193" y="6170068"/>
            <a:ext cx="12695582" cy="0"/>
          </a:xfrm>
          <a:prstGeom prst="line">
            <a:avLst/>
          </a:prstGeom>
          <a:ln w="28575">
            <a:solidFill>
              <a:srgbClr val="FF0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0"/>
          <p:cNvSpPr/>
          <p:nvPr/>
        </p:nvSpPr>
        <p:spPr>
          <a:xfrm>
            <a:off x="675252" y="4139948"/>
            <a:ext cx="8653574" cy="18361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80000"/>
              </a:lnSpc>
            </a:pPr>
            <a:r>
              <a:rPr lang="ru-RU" sz="7000" kern="0" spc="-300" dirty="0" smtClean="0"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ru-RU" sz="7000" b="1" kern="0" spc="-300" dirty="0" smtClean="0">
                <a:solidFill>
                  <a:srgbClr val="C00000"/>
                </a:solidFill>
                <a:latin typeface="Times New Roman" pitchFamily="18" charset="0"/>
                <a:ea typeface="TT Norms Regular" pitchFamily="34" charset="-122"/>
                <a:cs typeface="Times New Roman" pitchFamily="18" charset="0"/>
              </a:rPr>
              <a:t>Спасибо за внимание!</a:t>
            </a:r>
            <a:endParaRPr lang="ru-RU" sz="7000" b="1" kern="0" spc="-300" dirty="0">
              <a:solidFill>
                <a:srgbClr val="C00000"/>
              </a:solidFill>
              <a:latin typeface="Times New Roman" pitchFamily="18" charset="0"/>
              <a:ea typeface="TT Norms Regular" pitchFamily="34" charset="-122"/>
              <a:cs typeface="Times New Roman" pitchFamily="18" charset="0"/>
            </a:endParaRPr>
          </a:p>
        </p:txBody>
      </p:sp>
      <p:pic>
        <p:nvPicPr>
          <p:cNvPr id="10" name="Image 4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731494" y="6502398"/>
            <a:ext cx="363457" cy="363513"/>
          </a:xfrm>
          <a:prstGeom prst="rect">
            <a:avLst/>
          </a:prstGeom>
        </p:spPr>
      </p:pic>
      <p:sp>
        <p:nvSpPr>
          <p:cNvPr id="11" name="Freeform 5">
            <a:extLst>
              <a:ext uri="{FF2B5EF4-FFF2-40B4-BE49-F238E27FC236}">
                <a16:creationId xmlns="" xmlns:a16="http://schemas.microsoft.com/office/drawing/2014/main" id="{ACE4B178-0BDF-49B9-93C7-50175F2D1893}"/>
              </a:ext>
            </a:extLst>
          </p:cNvPr>
          <p:cNvSpPr>
            <a:spLocks/>
          </p:cNvSpPr>
          <p:nvPr/>
        </p:nvSpPr>
        <p:spPr bwMode="auto">
          <a:xfrm>
            <a:off x="8434815" y="-1049654"/>
            <a:ext cx="5004960" cy="9803130"/>
          </a:xfrm>
          <a:custGeom>
            <a:avLst/>
            <a:gdLst>
              <a:gd name="T0" fmla="*/ 1549 w 1549"/>
              <a:gd name="T1" fmla="*/ 2031 h 3034"/>
              <a:gd name="T2" fmla="*/ 1049 w 1549"/>
              <a:gd name="T3" fmla="*/ 1517 h 3034"/>
              <a:gd name="T4" fmla="*/ 1549 w 1549"/>
              <a:gd name="T5" fmla="*/ 1003 h 3034"/>
              <a:gd name="T6" fmla="*/ 1549 w 1549"/>
              <a:gd name="T7" fmla="*/ 0 h 3034"/>
              <a:gd name="T8" fmla="*/ 0 w 1549"/>
              <a:gd name="T9" fmla="*/ 1517 h 3034"/>
              <a:gd name="T10" fmla="*/ 1549 w 1549"/>
              <a:gd name="T11" fmla="*/ 3034 h 3034"/>
              <a:gd name="T12" fmla="*/ 1549 w 1549"/>
              <a:gd name="T13" fmla="*/ 2031 h 30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49" h="3034">
                <a:moveTo>
                  <a:pt x="1549" y="2031"/>
                </a:moveTo>
                <a:lnTo>
                  <a:pt x="1049" y="1517"/>
                </a:lnTo>
                <a:lnTo>
                  <a:pt x="1549" y="1003"/>
                </a:lnTo>
                <a:lnTo>
                  <a:pt x="1549" y="0"/>
                </a:lnTo>
                <a:lnTo>
                  <a:pt x="0" y="1517"/>
                </a:lnTo>
                <a:lnTo>
                  <a:pt x="1549" y="3034"/>
                </a:lnTo>
                <a:lnTo>
                  <a:pt x="1549" y="20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99" y="477896"/>
            <a:ext cx="2870348" cy="298465"/>
          </a:xfrm>
          <a:prstGeom prst="rect">
            <a:avLst/>
          </a:prstGeom>
        </p:spPr>
      </p:pic>
      <p:pic>
        <p:nvPicPr>
          <p:cNvPr id="8" name="Рисунок 7" descr="C:\Users\Ольга\Desktop\104117471-makeit_robots_take_jobs_clifford_mezz.jpg"/>
          <p:cNvPicPr/>
          <p:nvPr/>
        </p:nvPicPr>
        <p:blipFill>
          <a:blip r:embed="rId6"/>
          <a:srcRect l="4121" r="28396"/>
          <a:stretch>
            <a:fillRect/>
          </a:stretch>
        </p:blipFill>
        <p:spPr bwMode="auto">
          <a:xfrm>
            <a:off x="3978613" y="776361"/>
            <a:ext cx="4760592" cy="4120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0296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8">
            <a:extLst>
              <a:ext uri="{FF2B5EF4-FFF2-40B4-BE49-F238E27FC236}">
                <a16:creationId xmlns="" xmlns:a16="http://schemas.microsoft.com/office/drawing/2014/main" id="{B5D41CCB-F4F9-4CAC-9A70-CF227E1DA6BE}"/>
              </a:ext>
            </a:extLst>
          </p:cNvPr>
          <p:cNvSpPr txBox="1">
            <a:spLocks/>
          </p:cNvSpPr>
          <p:nvPr/>
        </p:nvSpPr>
        <p:spPr>
          <a:xfrm>
            <a:off x="412750" y="77495"/>
            <a:ext cx="12000392" cy="96336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1007943" rtl="0" eaLnBrk="1" latinLnBrk="0" hangingPunct="1">
              <a:lnSpc>
                <a:spcPct val="68000"/>
              </a:lnSpc>
              <a:spcBef>
                <a:spcPct val="0"/>
              </a:spcBef>
              <a:buNone/>
              <a:defRPr lang="ru-RU" sz="7542" b="0" i="0" kern="0" spc="-220" dirty="0">
                <a:solidFill>
                  <a:srgbClr val="000000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defRPr>
            </a:lvl1pPr>
          </a:lstStyle>
          <a:p>
            <a:pPr algn="ctr"/>
            <a:r>
              <a:rPr lang="ru-RU" sz="6000" dirty="0" smtClean="0"/>
              <a:t> </a:t>
            </a:r>
            <a:br>
              <a:rPr lang="ru-RU" sz="6000" dirty="0" smtClean="0"/>
            </a:br>
            <a:r>
              <a:rPr sz="6000" b="1" smtClean="0"/>
              <a:t> </a:t>
            </a:r>
            <a:r>
              <a:rPr sz="6000" b="1" smtClean="0">
                <a:latin typeface="Times New Roman" pitchFamily="18" charset="0"/>
                <a:cs typeface="Times New Roman" pitchFamily="18" charset="0"/>
              </a:rPr>
              <a:t>Актуальность темы исследования </a:t>
            </a:r>
            <a:endParaRPr lang="ru-RU" sz="6000" dirty="0">
              <a:solidFill>
                <a:srgbClr val="FF004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2917099" y="7237363"/>
            <a:ext cx="313974" cy="128845"/>
          </a:xfrm>
        </p:spPr>
        <p:txBody>
          <a:bodyPr/>
          <a:lstStyle/>
          <a:p>
            <a:fld id="{77D613D0-6E26-43FB-BD47-70B2F75E669A}" type="slidenum">
              <a:rPr lang="ru-RU" smtClean="0"/>
              <a:pPr/>
              <a:t>2</a:t>
            </a:fld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="" xmlns:a16="http://schemas.microsoft.com/office/drawing/2014/main" id="{4C22805C-7D63-43C8-BD51-F4ACB8BEAA31}"/>
              </a:ext>
            </a:extLst>
          </p:cNvPr>
          <p:cNvCxnSpPr>
            <a:cxnSpLocks/>
          </p:cNvCxnSpPr>
          <p:nvPr/>
        </p:nvCxnSpPr>
        <p:spPr>
          <a:xfrm rot="10800000">
            <a:off x="3314701" y="1366838"/>
            <a:ext cx="10125075" cy="158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Группа 16"/>
          <p:cNvGrpSpPr/>
          <p:nvPr/>
        </p:nvGrpSpPr>
        <p:grpSpPr>
          <a:xfrm>
            <a:off x="233464" y="1595338"/>
            <a:ext cx="6215973" cy="5601531"/>
            <a:chOff x="326875" y="2493396"/>
            <a:chExt cx="4139953" cy="1180614"/>
          </a:xfrm>
        </p:grpSpPr>
        <p:sp>
          <p:nvSpPr>
            <p:cNvPr id="20" name="Google Shape;158;p21">
              <a:extLst>
                <a:ext uri="{FF2B5EF4-FFF2-40B4-BE49-F238E27FC236}">
                  <a16:creationId xmlns="" xmlns:a16="http://schemas.microsoft.com/office/drawing/2014/main" id="{96E3262A-2CE0-40F7-B8E8-47E5E09406D6}"/>
                </a:ext>
              </a:extLst>
            </p:cNvPr>
            <p:cNvSpPr/>
            <p:nvPr/>
          </p:nvSpPr>
          <p:spPr>
            <a:xfrm>
              <a:off x="326875" y="2493396"/>
              <a:ext cx="4139953" cy="1131856"/>
            </a:xfrm>
            <a:prstGeom prst="roundRect">
              <a:avLst>
                <a:gd name="adj" fmla="val 14516"/>
              </a:avLst>
            </a:prstGeom>
            <a:solidFill>
              <a:schemeClr val="bg1"/>
            </a:solidFill>
            <a:ln w="6350" cap="flat" cmpd="sng">
              <a:solidFill>
                <a:schemeClr val="bg2">
                  <a:lumMod val="9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="" xmlns:a16="http://schemas.microsoft.com/office/drawing/2014/main" id="{CA5DCE30-9B7C-4148-8203-CBDF42394E07}"/>
                </a:ext>
              </a:extLst>
            </p:cNvPr>
            <p:cNvSpPr/>
            <p:nvPr/>
          </p:nvSpPr>
          <p:spPr bwMode="auto">
            <a:xfrm>
              <a:off x="631379" y="2493396"/>
              <a:ext cx="3731789" cy="11806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Clr>
                  <a:srgbClr val="FF0000"/>
                </a:buClr>
                <a:defRPr/>
              </a:pP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Эффективность деятельности экономических субъектов в большей степени определяется стратегией развития, которая формируется на основании финансовой отчетности компании. Организации, уделяющие пристальное внимание вопросам стратегии, оказываются более конкурентоспособными и устойчивыми. Вопросы формирования стратегии актуальны как для крупных, так и для малых организаций, для государственных предприятий, общественных организаций и коммерческих структур. Стратегия развития предприятия необходима для определения долгосрочных целей и путей их достижения, помогает компании выстраивать свою деятельность в соответствии с выработанным планом, обеспечивает устойчивое развитие и конкурентоспособность. </a:t>
              </a:r>
            </a:p>
            <a:p>
              <a:pPr>
                <a:buClr>
                  <a:srgbClr val="FF0000"/>
                </a:buClr>
                <a:defRPr/>
              </a:pPr>
              <a:endPara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T Norms Medium" panose="02000803030000020003" pitchFamily="2" charset="-52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7247106" y="1595337"/>
            <a:ext cx="5669993" cy="5831857"/>
            <a:chOff x="519113" y="2493396"/>
            <a:chExt cx="3708000" cy="1294966"/>
          </a:xfrm>
        </p:grpSpPr>
        <p:sp>
          <p:nvSpPr>
            <p:cNvPr id="24" name="Google Shape;158;p21">
              <a:extLst>
                <a:ext uri="{FF2B5EF4-FFF2-40B4-BE49-F238E27FC236}">
                  <a16:creationId xmlns="" xmlns:a16="http://schemas.microsoft.com/office/drawing/2014/main" id="{96E3262A-2CE0-40F7-B8E8-47E5E09406D6}"/>
                </a:ext>
              </a:extLst>
            </p:cNvPr>
            <p:cNvSpPr/>
            <p:nvPr/>
          </p:nvSpPr>
          <p:spPr>
            <a:xfrm>
              <a:off x="519113" y="2493396"/>
              <a:ext cx="3708000" cy="1131856"/>
            </a:xfrm>
            <a:prstGeom prst="roundRect">
              <a:avLst>
                <a:gd name="adj" fmla="val 14516"/>
              </a:avLst>
            </a:prstGeom>
            <a:solidFill>
              <a:schemeClr val="bg1"/>
            </a:solidFill>
            <a:ln w="6350" cap="flat" cmpd="sng">
              <a:solidFill>
                <a:schemeClr val="bg2">
                  <a:lumMod val="9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="" xmlns:a16="http://schemas.microsoft.com/office/drawing/2014/main" id="{CA5DCE30-9B7C-4148-8203-CBDF42394E07}"/>
                </a:ext>
              </a:extLst>
            </p:cNvPr>
            <p:cNvSpPr/>
            <p:nvPr/>
          </p:nvSpPr>
          <p:spPr bwMode="auto">
            <a:xfrm>
              <a:off x="690876" y="2558208"/>
              <a:ext cx="3536237" cy="12301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Быстро меняющаяся внешняя обстановка, </a:t>
              </a:r>
              <a:r>
                <a:rPr lang="ru-RU" sz="2000" dirty="0" err="1" smtClean="0">
                  <a:latin typeface="Times New Roman" pitchFamily="18" charset="0"/>
                  <a:cs typeface="Times New Roman" pitchFamily="18" charset="0"/>
                </a:rPr>
                <a:t>цифровизация</a:t>
              </a: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 общества, высокая конкуренция, необходимость адаптации к новым требованиям- это еще не весь список причин, которые усиливают актуальность темы исследования. Более того, особую роль в бизнесе в настоящее время играет </a:t>
              </a:r>
              <a:r>
                <a:rPr lang="ru-RU" sz="2000" dirty="0" err="1" smtClean="0">
                  <a:latin typeface="Times New Roman" pitchFamily="18" charset="0"/>
                  <a:cs typeface="Times New Roman" pitchFamily="18" charset="0"/>
                </a:rPr>
                <a:t>цифровизация</a:t>
              </a: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 и искусственный интеллект. И только тот, кто своевременно принял решение о формировании  стратегии компании с учетом цифровой трансформации, искусственного интеллекта (ИИ), </a:t>
              </a:r>
              <a:r>
                <a:rPr lang="ru-RU" sz="2000" dirty="0" err="1" smtClean="0">
                  <a:latin typeface="Times New Roman" pitchFamily="18" charset="0"/>
                  <a:cs typeface="Times New Roman" pitchFamily="18" charset="0"/>
                </a:rPr>
                <a:t>блокчейн</a:t>
              </a: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 –технологий- в будущем смогут занять наибольшую долю рынка и обеспечить конкурентное преимущество. </a:t>
              </a:r>
            </a:p>
            <a:p>
              <a:r>
                <a:rPr lang="ru-RU" b="1" dirty="0" smtClean="0"/>
                <a:t> </a:t>
              </a:r>
              <a:endParaRPr lang="ru-RU" dirty="0" smtClean="0"/>
            </a:p>
            <a:p>
              <a:r>
                <a:rPr lang="ru-RU" b="1" dirty="0" smtClean="0"/>
                <a:t> </a:t>
              </a:r>
              <a:endParaRPr lang="ru-RU" dirty="0" smtClean="0"/>
            </a:p>
            <a:p>
              <a:pPr>
                <a:buClr>
                  <a:srgbClr val="FF0000"/>
                </a:buClr>
                <a:defRPr/>
              </a:pPr>
              <a:endPara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T Norms Medium" panose="02000803030000020003" pitchFamily="2" charset="-52"/>
              </a:endParaRPr>
            </a:p>
          </p:txBody>
        </p:sp>
      </p:grpSp>
      <p:cxnSp>
        <p:nvCxnSpPr>
          <p:cNvPr id="27" name="Прямая соединительная линия 26"/>
          <p:cNvCxnSpPr/>
          <p:nvPr/>
        </p:nvCxnSpPr>
        <p:spPr>
          <a:xfrm rot="16200000" flipH="1">
            <a:off x="4625502" y="4197486"/>
            <a:ext cx="4134254" cy="3891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0263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0FE4FD52-A12D-405E-999C-50B94D86EC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379"/>
          <a:stretch/>
        </p:blipFill>
        <p:spPr>
          <a:xfrm>
            <a:off x="11338505" y="1436930"/>
            <a:ext cx="2101270" cy="6122745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2917099" y="7237363"/>
            <a:ext cx="313974" cy="128845"/>
          </a:xfrm>
        </p:spPr>
        <p:txBody>
          <a:bodyPr/>
          <a:lstStyle/>
          <a:p>
            <a:fld id="{77D613D0-6E26-43FB-BD47-70B2F75E669A}" type="slidenum">
              <a:rPr lang="ru-RU" smtClean="0"/>
              <a:pPr/>
              <a:t>3</a:t>
            </a:fld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534707" y="2422188"/>
            <a:ext cx="5103386" cy="4670367"/>
            <a:chOff x="534707" y="2278191"/>
            <a:chExt cx="5103386" cy="2982049"/>
          </a:xfrm>
        </p:grpSpPr>
        <p:grpSp>
          <p:nvGrpSpPr>
            <p:cNvPr id="14" name="Группа 13">
              <a:extLst>
                <a:ext uri="{FF2B5EF4-FFF2-40B4-BE49-F238E27FC236}">
                  <a16:creationId xmlns="" xmlns:a16="http://schemas.microsoft.com/office/drawing/2014/main" id="{FB109517-1F6A-47A4-B3CF-D2C5DC5070A7}"/>
                </a:ext>
              </a:extLst>
            </p:cNvPr>
            <p:cNvGrpSpPr/>
            <p:nvPr/>
          </p:nvGrpSpPr>
          <p:grpSpPr>
            <a:xfrm>
              <a:off x="534707" y="2278191"/>
              <a:ext cx="5103386" cy="845369"/>
              <a:chOff x="-5743326" y="1503516"/>
              <a:chExt cx="5625537" cy="931863"/>
            </a:xfrm>
          </p:grpSpPr>
          <p:grpSp>
            <p:nvGrpSpPr>
              <p:cNvPr id="15" name="Группа 14">
                <a:extLst>
                  <a:ext uri="{FF2B5EF4-FFF2-40B4-BE49-F238E27FC236}">
                    <a16:creationId xmlns="" xmlns:a16="http://schemas.microsoft.com/office/drawing/2014/main" id="{D2622C2F-2CC8-43EE-AFFC-B3C0BC1C729A}"/>
                  </a:ext>
                </a:extLst>
              </p:cNvPr>
              <p:cNvGrpSpPr/>
              <p:nvPr/>
            </p:nvGrpSpPr>
            <p:grpSpPr>
              <a:xfrm>
                <a:off x="-5743326" y="1503516"/>
                <a:ext cx="5625537" cy="931863"/>
                <a:chOff x="413508" y="2847975"/>
                <a:chExt cx="5841792" cy="931863"/>
              </a:xfrm>
            </p:grpSpPr>
            <p:sp>
              <p:nvSpPr>
                <p:cNvPr id="17" name="Скругленный прямоугольник 25">
                  <a:extLst>
                    <a:ext uri="{FF2B5EF4-FFF2-40B4-BE49-F238E27FC236}">
                      <a16:creationId xmlns="" xmlns:a16="http://schemas.microsoft.com/office/drawing/2014/main" id="{C064EE95-3BDB-456D-BD80-0530098C8FC8}"/>
                    </a:ext>
                  </a:extLst>
                </p:cNvPr>
                <p:cNvSpPr/>
                <p:nvPr/>
              </p:nvSpPr>
              <p:spPr>
                <a:xfrm>
                  <a:off x="413508" y="2847975"/>
                  <a:ext cx="5841792" cy="931863"/>
                </a:xfrm>
                <a:prstGeom prst="roundRect">
                  <a:avLst>
                    <a:gd name="adj" fmla="val 12569"/>
                  </a:avLst>
                </a:prstGeom>
                <a:noFill/>
                <a:ln>
                  <a:solidFill>
                    <a:srgbClr val="FF00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33"/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="" xmlns:a16="http://schemas.microsoft.com/office/drawing/2014/main" id="{0BF62F36-288D-4223-A308-E9EB8ED4A7FB}"/>
                    </a:ext>
                  </a:extLst>
                </p:cNvPr>
                <p:cNvSpPr txBox="1"/>
                <p:nvPr/>
              </p:nvSpPr>
              <p:spPr>
                <a:xfrm>
                  <a:off x="1161188" y="2944530"/>
                  <a:ext cx="4846972" cy="64987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ru-RU" sz="2000" dirty="0" smtClean="0">
                      <a:latin typeface="Times New Roman" pitchFamily="18" charset="0"/>
                      <a:cs typeface="Times New Roman" pitchFamily="18" charset="0"/>
                    </a:rPr>
                    <a:t>Описать теоретические основы разработки стратегии развития предприятия;</a:t>
                  </a:r>
                  <a:endParaRPr lang="ru-RU" sz="2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9FFDA136-A8E5-4AA0-9A38-21BC224F0635}"/>
                  </a:ext>
                </a:extLst>
              </p:cNvPr>
              <p:cNvSpPr txBox="1"/>
              <p:nvPr/>
            </p:nvSpPr>
            <p:spPr>
              <a:xfrm>
                <a:off x="-5504772" y="1600071"/>
                <a:ext cx="288032" cy="7387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4355" dirty="0">
                    <a:solidFill>
                      <a:srgbClr val="FF0040"/>
                    </a:solidFill>
                    <a:latin typeface="TT Norms Medium" panose="02000803030000020003" pitchFamily="2" charset="-52"/>
                  </a:rPr>
                  <a:t>1</a:t>
                </a:r>
              </a:p>
            </p:txBody>
          </p:sp>
        </p:grpSp>
        <p:grpSp>
          <p:nvGrpSpPr>
            <p:cNvPr id="19" name="Группа 18">
              <a:extLst>
                <a:ext uri="{FF2B5EF4-FFF2-40B4-BE49-F238E27FC236}">
                  <a16:creationId xmlns="" xmlns:a16="http://schemas.microsoft.com/office/drawing/2014/main" id="{0EBDFDBC-7737-4AFA-857F-7CA1495F9731}"/>
                </a:ext>
              </a:extLst>
            </p:cNvPr>
            <p:cNvGrpSpPr/>
            <p:nvPr/>
          </p:nvGrpSpPr>
          <p:grpSpPr>
            <a:xfrm>
              <a:off x="534707" y="3297575"/>
              <a:ext cx="5103386" cy="845369"/>
              <a:chOff x="-5743325" y="1503516"/>
              <a:chExt cx="5625538" cy="931863"/>
            </a:xfrm>
          </p:grpSpPr>
          <p:grpSp>
            <p:nvGrpSpPr>
              <p:cNvPr id="20" name="Группа 19">
                <a:extLst>
                  <a:ext uri="{FF2B5EF4-FFF2-40B4-BE49-F238E27FC236}">
                    <a16:creationId xmlns="" xmlns:a16="http://schemas.microsoft.com/office/drawing/2014/main" id="{A85C3001-EE17-4A42-9DA4-1D377970DFE3}"/>
                  </a:ext>
                </a:extLst>
              </p:cNvPr>
              <p:cNvGrpSpPr/>
              <p:nvPr/>
            </p:nvGrpSpPr>
            <p:grpSpPr>
              <a:xfrm>
                <a:off x="-5743325" y="1503516"/>
                <a:ext cx="5625538" cy="931863"/>
                <a:chOff x="413509" y="2847975"/>
                <a:chExt cx="5841795" cy="931863"/>
              </a:xfrm>
            </p:grpSpPr>
            <p:sp>
              <p:nvSpPr>
                <p:cNvPr id="22" name="Скругленный прямоугольник 32">
                  <a:extLst>
                    <a:ext uri="{FF2B5EF4-FFF2-40B4-BE49-F238E27FC236}">
                      <a16:creationId xmlns="" xmlns:a16="http://schemas.microsoft.com/office/drawing/2014/main" id="{3C5FAC20-558F-485F-9401-D547FF411ACD}"/>
                    </a:ext>
                  </a:extLst>
                </p:cNvPr>
                <p:cNvSpPr/>
                <p:nvPr/>
              </p:nvSpPr>
              <p:spPr>
                <a:xfrm>
                  <a:off x="413509" y="2847975"/>
                  <a:ext cx="5841795" cy="931863"/>
                </a:xfrm>
                <a:prstGeom prst="roundRect">
                  <a:avLst>
                    <a:gd name="adj" fmla="val 12569"/>
                  </a:avLst>
                </a:prstGeom>
                <a:noFill/>
                <a:ln>
                  <a:solidFill>
                    <a:srgbClr val="FF00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33"/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="" xmlns:a16="http://schemas.microsoft.com/office/drawing/2014/main" id="{F4719224-A798-47AD-954E-9B1110E2D969}"/>
                    </a:ext>
                  </a:extLst>
                </p:cNvPr>
                <p:cNvSpPr txBox="1"/>
                <p:nvPr/>
              </p:nvSpPr>
              <p:spPr>
                <a:xfrm>
                  <a:off x="1388548" y="2947858"/>
                  <a:ext cx="3869180" cy="64987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ru-RU" sz="2000" dirty="0" smtClean="0">
                      <a:latin typeface="Times New Roman" pitchFamily="18" charset="0"/>
                      <a:cs typeface="Times New Roman" pitchFamily="18" charset="0"/>
                    </a:rPr>
                    <a:t>Дать оценку стратегии развития  анализируемого предприятия;</a:t>
                  </a:r>
                  <a:endParaRPr lang="ru-RU" sz="2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14D21D1C-032C-4E1C-B08E-75418D8B622E}"/>
                  </a:ext>
                </a:extLst>
              </p:cNvPr>
              <p:cNvSpPr txBox="1"/>
              <p:nvPr/>
            </p:nvSpPr>
            <p:spPr>
              <a:xfrm>
                <a:off x="-5504772" y="1600071"/>
                <a:ext cx="288032" cy="7387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4355" dirty="0">
                    <a:solidFill>
                      <a:srgbClr val="FF0040"/>
                    </a:solidFill>
                    <a:latin typeface="TT Norms Medium" panose="02000803030000020003" pitchFamily="2" charset="-52"/>
                  </a:rPr>
                  <a:t>2</a:t>
                </a:r>
              </a:p>
            </p:txBody>
          </p:sp>
        </p:grpSp>
        <p:grpSp>
          <p:nvGrpSpPr>
            <p:cNvPr id="24" name="Группа 23">
              <a:extLst>
                <a:ext uri="{FF2B5EF4-FFF2-40B4-BE49-F238E27FC236}">
                  <a16:creationId xmlns="" xmlns:a16="http://schemas.microsoft.com/office/drawing/2014/main" id="{761BE534-C25E-487D-8B26-CA74DC784F05}"/>
                </a:ext>
              </a:extLst>
            </p:cNvPr>
            <p:cNvGrpSpPr/>
            <p:nvPr/>
          </p:nvGrpSpPr>
          <p:grpSpPr>
            <a:xfrm>
              <a:off x="534707" y="4316960"/>
              <a:ext cx="5103386" cy="943280"/>
              <a:chOff x="-5743326" y="1503516"/>
              <a:chExt cx="5625538" cy="1039792"/>
            </a:xfrm>
          </p:grpSpPr>
          <p:grpSp>
            <p:nvGrpSpPr>
              <p:cNvPr id="25" name="Группа 24">
                <a:extLst>
                  <a:ext uri="{FF2B5EF4-FFF2-40B4-BE49-F238E27FC236}">
                    <a16:creationId xmlns="" xmlns:a16="http://schemas.microsoft.com/office/drawing/2014/main" id="{73443262-8B32-4261-A58E-968D290E35ED}"/>
                  </a:ext>
                </a:extLst>
              </p:cNvPr>
              <p:cNvGrpSpPr/>
              <p:nvPr/>
            </p:nvGrpSpPr>
            <p:grpSpPr>
              <a:xfrm>
                <a:off x="-5743326" y="1503516"/>
                <a:ext cx="5625538" cy="1039792"/>
                <a:chOff x="413508" y="2847975"/>
                <a:chExt cx="5841795" cy="1039792"/>
              </a:xfrm>
            </p:grpSpPr>
            <p:sp>
              <p:nvSpPr>
                <p:cNvPr id="27" name="Скругленный прямоугольник 37">
                  <a:extLst>
                    <a:ext uri="{FF2B5EF4-FFF2-40B4-BE49-F238E27FC236}">
                      <a16:creationId xmlns="" xmlns:a16="http://schemas.microsoft.com/office/drawing/2014/main" id="{959D2B3B-9AE1-4000-B5F9-08C08B9CECFE}"/>
                    </a:ext>
                  </a:extLst>
                </p:cNvPr>
                <p:cNvSpPr/>
                <p:nvPr/>
              </p:nvSpPr>
              <p:spPr>
                <a:xfrm>
                  <a:off x="413508" y="2847975"/>
                  <a:ext cx="5841795" cy="931863"/>
                </a:xfrm>
                <a:prstGeom prst="roundRect">
                  <a:avLst>
                    <a:gd name="adj" fmla="val 12569"/>
                  </a:avLst>
                </a:prstGeom>
                <a:noFill/>
                <a:ln>
                  <a:solidFill>
                    <a:srgbClr val="FF00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33"/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="" xmlns:a16="http://schemas.microsoft.com/office/drawing/2014/main" id="{0FF068D3-86BE-400E-83C0-F131E4B8B7DE}"/>
                    </a:ext>
                  </a:extLst>
                </p:cNvPr>
                <p:cNvSpPr txBox="1"/>
                <p:nvPr/>
              </p:nvSpPr>
              <p:spPr>
                <a:xfrm>
                  <a:off x="1161189" y="2847975"/>
                  <a:ext cx="5094114" cy="103979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ru-RU" sz="2000" dirty="0" smtClean="0">
                      <a:latin typeface="Times New Roman" pitchFamily="18" charset="0"/>
                      <a:cs typeface="Times New Roman" pitchFamily="18" charset="0"/>
                    </a:rPr>
                    <a:t>Предложить пути улучшения стратегии развития объекта исследования и оценить эффективность разработанной стратегии.</a:t>
                  </a:r>
                </a:p>
                <a:p>
                  <a:endParaRPr lang="ru-RU" sz="1600" dirty="0">
                    <a:latin typeface="TT Norms Medium" panose="02000803030000020003" pitchFamily="2" charset="-52"/>
                  </a:endParaRPr>
                </a:p>
              </p:txBody>
            </p:sp>
          </p:grpSp>
          <p:sp>
            <p:nvSpPr>
              <p:cNvPr id="26" name="TextBox 25">
                <a:extLst>
                  <a:ext uri="{FF2B5EF4-FFF2-40B4-BE49-F238E27FC236}">
                    <a16:creationId xmlns="" xmlns:a16="http://schemas.microsoft.com/office/drawing/2014/main" id="{394C1D18-23EB-4DF2-B91B-0879A782CE83}"/>
                  </a:ext>
                </a:extLst>
              </p:cNvPr>
              <p:cNvSpPr txBox="1"/>
              <p:nvPr/>
            </p:nvSpPr>
            <p:spPr>
              <a:xfrm>
                <a:off x="-5504772" y="1600071"/>
                <a:ext cx="288032" cy="7387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4355" dirty="0">
                    <a:solidFill>
                      <a:srgbClr val="FF0040"/>
                    </a:solidFill>
                    <a:latin typeface="TT Norms Medium" panose="02000803030000020003" pitchFamily="2" charset="-52"/>
                  </a:rPr>
                  <a:t>3</a:t>
                </a:r>
              </a:p>
            </p:txBody>
          </p:sp>
        </p:grpSp>
      </p:grpSp>
      <p:sp>
        <p:nvSpPr>
          <p:cNvPr id="39" name="Заголовок 8">
            <a:extLst>
              <a:ext uri="{FF2B5EF4-FFF2-40B4-BE49-F238E27FC236}">
                <a16:creationId xmlns="" xmlns:a16="http://schemas.microsoft.com/office/drawing/2014/main" id="{B5D41CCB-F4F9-4CAC-9A70-CF227E1DA6BE}"/>
              </a:ext>
            </a:extLst>
          </p:cNvPr>
          <p:cNvSpPr txBox="1">
            <a:spLocks/>
          </p:cNvSpPr>
          <p:nvPr/>
        </p:nvSpPr>
        <p:spPr>
          <a:xfrm>
            <a:off x="1386500" y="147587"/>
            <a:ext cx="8906157" cy="128934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1007943" rtl="0" eaLnBrk="1" latinLnBrk="0" hangingPunct="1">
              <a:lnSpc>
                <a:spcPct val="68000"/>
              </a:lnSpc>
              <a:spcBef>
                <a:spcPct val="0"/>
              </a:spcBef>
              <a:buNone/>
              <a:defRPr lang="ru-RU" sz="7542" b="0" i="0" kern="0" spc="-220" dirty="0">
                <a:solidFill>
                  <a:srgbClr val="000000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defRPr>
            </a:lvl1pPr>
          </a:lstStyle>
          <a:p>
            <a:r>
              <a:rPr sz="6000" b="1" smtClean="0"/>
              <a:t> </a:t>
            </a:r>
            <a:r>
              <a:rPr sz="6000" b="1" smtClean="0">
                <a:latin typeface="Times New Roman" pitchFamily="18" charset="0"/>
                <a:cs typeface="Times New Roman" pitchFamily="18" charset="0"/>
              </a:rPr>
              <a:t>Цель и задачи, объект и предмет исследования </a:t>
            </a:r>
            <a:endParaRPr lang="ru-RU" sz="6000" dirty="0">
              <a:solidFill>
                <a:srgbClr val="FF004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Прямая соединительная линия 39">
            <a:extLst>
              <a:ext uri="{FF2B5EF4-FFF2-40B4-BE49-F238E27FC236}">
                <a16:creationId xmlns="" xmlns:a16="http://schemas.microsoft.com/office/drawing/2014/main" id="{4C22805C-7D63-43C8-BD51-F4ACB8BEAA31}"/>
              </a:ext>
            </a:extLst>
          </p:cNvPr>
          <p:cNvCxnSpPr>
            <a:cxnSpLocks/>
          </p:cNvCxnSpPr>
          <p:nvPr/>
        </p:nvCxnSpPr>
        <p:spPr>
          <a:xfrm flipH="1">
            <a:off x="3314700" y="1366838"/>
            <a:ext cx="12991458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0BF62F36-288D-4223-A308-E9EB8ED4A7FB}"/>
              </a:ext>
            </a:extLst>
          </p:cNvPr>
          <p:cNvSpPr txBox="1"/>
          <p:nvPr/>
        </p:nvSpPr>
        <p:spPr>
          <a:xfrm>
            <a:off x="619980" y="1585609"/>
            <a:ext cx="538943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 smtClean="0"/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совершенстование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стратегии развития ООО «ИНСТ-КАПИТАЛ».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05A2C44C-F0B0-4BA9-8BDC-A21B662344E3}"/>
              </a:ext>
            </a:extLst>
          </p:cNvPr>
          <p:cNvSpPr/>
          <p:nvPr/>
        </p:nvSpPr>
        <p:spPr bwMode="auto">
          <a:xfrm>
            <a:off x="7043521" y="1543710"/>
            <a:ext cx="56608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Объект исследования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-компания ООО «ИНСТ-КАПИТАЛ», работающая под брендом INST GROUP. </a:t>
            </a:r>
            <a:endParaRPr lang="ru-RU" sz="2000" dirty="0">
              <a:solidFill>
                <a:srgbClr val="FF004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="" xmlns:a16="http://schemas.microsoft.com/office/drawing/2014/main" id="{05A2C44C-F0B0-4BA9-8BDC-A21B662344E3}"/>
              </a:ext>
            </a:extLst>
          </p:cNvPr>
          <p:cNvSpPr/>
          <p:nvPr/>
        </p:nvSpPr>
        <p:spPr bwMode="auto">
          <a:xfrm>
            <a:off x="7247802" y="6138153"/>
            <a:ext cx="5456521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Предмет исследования-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формирование стратегии развития ООО «ИНСТ-КАПИТАЛ».</a:t>
            </a:r>
          </a:p>
          <a:p>
            <a:pPr>
              <a:defRPr/>
            </a:pPr>
            <a:endParaRPr lang="ru-RU" dirty="0">
              <a:solidFill>
                <a:srgbClr val="FF0040"/>
              </a:solidFill>
              <a:latin typeface="TT Norms Bold" panose="02000803040000020004" pitchFamily="2" charset="-5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l="3605" t="5255" r="4544" b="4405"/>
          <a:stretch>
            <a:fillRect/>
          </a:stretch>
        </p:blipFill>
        <p:spPr bwMode="auto">
          <a:xfrm>
            <a:off x="6075841" y="2749061"/>
            <a:ext cx="5262664" cy="2813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42114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2917099" y="7237363"/>
            <a:ext cx="313974" cy="128845"/>
          </a:xfrm>
        </p:spPr>
        <p:txBody>
          <a:bodyPr/>
          <a:lstStyle/>
          <a:p>
            <a:fld id="{77D613D0-6E26-43FB-BD47-70B2F75E669A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8" name="Заголовок 8">
            <a:extLst>
              <a:ext uri="{FF2B5EF4-FFF2-40B4-BE49-F238E27FC236}">
                <a16:creationId xmlns="" xmlns:a16="http://schemas.microsoft.com/office/drawing/2014/main" id="{B5D41CCB-F4F9-4CAC-9A70-CF227E1DA6BE}"/>
              </a:ext>
            </a:extLst>
          </p:cNvPr>
          <p:cNvSpPr txBox="1">
            <a:spLocks/>
          </p:cNvSpPr>
          <p:nvPr/>
        </p:nvSpPr>
        <p:spPr>
          <a:xfrm>
            <a:off x="482198" y="139901"/>
            <a:ext cx="10702925" cy="152257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1007943" rtl="0" eaLnBrk="1" latinLnBrk="0" hangingPunct="1">
              <a:lnSpc>
                <a:spcPct val="68000"/>
              </a:lnSpc>
              <a:spcBef>
                <a:spcPct val="0"/>
              </a:spcBef>
              <a:buNone/>
              <a:defRPr lang="ru-RU" sz="7542" b="0" i="0" kern="0" spc="-220" dirty="0">
                <a:solidFill>
                  <a:srgbClr val="000000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defRPr>
            </a:lvl1pPr>
          </a:lstStyle>
          <a:p>
            <a:pPr algn="ctr"/>
            <a:r>
              <a:rPr sz="6000" b="1" smtClean="0">
                <a:latin typeface="Tempus Sans ITC" pitchFamily="82" charset="0"/>
              </a:rPr>
              <a:t>Теоретические аспекты исследования </a:t>
            </a:r>
            <a:endParaRPr lang="ru-RU" sz="6000" b="1" dirty="0">
              <a:solidFill>
                <a:srgbClr val="FF0040"/>
              </a:solidFill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4C22805C-7D63-43C8-BD51-F4ACB8BEAA31}"/>
              </a:ext>
            </a:extLst>
          </p:cNvPr>
          <p:cNvCxnSpPr>
            <a:cxnSpLocks/>
          </p:cNvCxnSpPr>
          <p:nvPr/>
        </p:nvCxnSpPr>
        <p:spPr>
          <a:xfrm flipH="1">
            <a:off x="3458217" y="1366838"/>
            <a:ext cx="9981558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82200" y="1662472"/>
          <a:ext cx="12748873" cy="3434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84167"/>
                <a:gridCol w="2818512"/>
                <a:gridCol w="4103183"/>
                <a:gridCol w="4843011"/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№ п/</a:t>
                      </a:r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Стратегия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Тактика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Что это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План действий, который помогает добиться долгосрочных целей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Более конкретные действия, которые нужны для реализации стратегии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Для чего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Помогает понять что организация хочет получить и зачем это нужно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Направлена на достижение краткосрочных целей в рамках стратегии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Отвечает на вопросы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Что делает компания? Куда двигается?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Как компания это делает?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Горизонт планирования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Как организация планирует достичь глобальных целей через год или два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Как организация планирует достичь целей прямо сейчас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Масштаб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Сильно влияет на будущее компании, так как касается глобальных целей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Меньше влияет на будущее компании, так как касается конкретных задач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Кто отвечает за это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Руководитель, </a:t>
                      </a:r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топ-менеджеры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Руководители отделов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Действия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Планирование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Выполнение задач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2" name="Заголовок 5">
            <a:extLst>
              <a:ext uri="{FF2B5EF4-FFF2-40B4-BE49-F238E27FC236}">
                <a16:creationId xmlns="" xmlns:a16="http://schemas.microsoft.com/office/drawing/2014/main" id="{162FDD63-D541-4254-007D-66B5A0FB6F73}"/>
              </a:ext>
            </a:extLst>
          </p:cNvPr>
          <p:cNvSpPr txBox="1">
            <a:spLocks/>
          </p:cNvSpPr>
          <p:nvPr/>
        </p:nvSpPr>
        <p:spPr>
          <a:xfrm>
            <a:off x="-1" y="5398851"/>
            <a:ext cx="13439775" cy="2160824"/>
          </a:xfrm>
          <a:prstGeom prst="rect">
            <a:avLst/>
          </a:prstGeom>
          <a:solidFill>
            <a:srgbClr val="C00000"/>
          </a:solidFill>
        </p:spPr>
        <p:txBody>
          <a:bodyPr/>
          <a:lstStyle>
            <a:lvl1pPr algn="l" defTabSz="8580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1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3200" kern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endParaRPr lang="ru-RU" sz="4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4000" kern="18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EF031182-EA82-4AEA-BCD2-52C8DA8E8A73}"/>
              </a:ext>
            </a:extLst>
          </p:cNvPr>
          <p:cNvSpPr/>
          <p:nvPr/>
        </p:nvSpPr>
        <p:spPr>
          <a:xfrm>
            <a:off x="268192" y="5710136"/>
            <a:ext cx="3723091" cy="52322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Базовая стратегия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EF031182-EA82-4AEA-BCD2-52C8DA8E8A73}"/>
              </a:ext>
            </a:extLst>
          </p:cNvPr>
          <p:cNvSpPr/>
          <p:nvPr/>
        </p:nvSpPr>
        <p:spPr>
          <a:xfrm>
            <a:off x="4542817" y="5710136"/>
            <a:ext cx="4154006" cy="95410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Конкурентная стратегия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EF031182-EA82-4AEA-BCD2-52C8DA8E8A73}"/>
              </a:ext>
            </a:extLst>
          </p:cNvPr>
          <p:cNvSpPr/>
          <p:nvPr/>
        </p:nvSpPr>
        <p:spPr>
          <a:xfrm>
            <a:off x="268192" y="6412101"/>
            <a:ext cx="3729876" cy="95410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Продуктовая стратегия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EF031182-EA82-4AEA-BCD2-52C8DA8E8A73}"/>
              </a:ext>
            </a:extLst>
          </p:cNvPr>
          <p:cNvSpPr/>
          <p:nvPr/>
        </p:nvSpPr>
        <p:spPr>
          <a:xfrm>
            <a:off x="4562567" y="6842988"/>
            <a:ext cx="4134256" cy="52322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Финансовая стратегия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EF031182-EA82-4AEA-BCD2-52C8DA8E8A73}"/>
              </a:ext>
            </a:extLst>
          </p:cNvPr>
          <p:cNvSpPr/>
          <p:nvPr/>
        </p:nvSpPr>
        <p:spPr>
          <a:xfrm>
            <a:off x="8511997" y="5710136"/>
            <a:ext cx="4927777" cy="52322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Функциональная стратегия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EF031182-EA82-4AEA-BCD2-52C8DA8E8A73}"/>
              </a:ext>
            </a:extLst>
          </p:cNvPr>
          <p:cNvSpPr/>
          <p:nvPr/>
        </p:nvSpPr>
        <p:spPr>
          <a:xfrm>
            <a:off x="9277277" y="6412101"/>
            <a:ext cx="3815692" cy="95410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Маркетинговая стратегия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623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6">
            <a:extLst>
              <a:ext uri="{FF2B5EF4-FFF2-40B4-BE49-F238E27FC236}">
                <a16:creationId xmlns="" xmlns:a16="http://schemas.microsoft.com/office/drawing/2014/main" id="{2BCC0988-D677-43EA-82DC-29FEC0631507}"/>
              </a:ext>
            </a:extLst>
          </p:cNvPr>
          <p:cNvGrpSpPr/>
          <p:nvPr/>
        </p:nvGrpSpPr>
        <p:grpSpPr>
          <a:xfrm>
            <a:off x="6191241" y="-2133588"/>
            <a:ext cx="4102836" cy="1110227"/>
            <a:chOff x="7681043" y="1623447"/>
            <a:chExt cx="4102836" cy="1110227"/>
          </a:xfrm>
        </p:grpSpPr>
        <p:grpSp>
          <p:nvGrpSpPr>
            <p:cNvPr id="5" name="Группа 37">
              <a:extLst>
                <a:ext uri="{FF2B5EF4-FFF2-40B4-BE49-F238E27FC236}">
                  <a16:creationId xmlns="" xmlns:a16="http://schemas.microsoft.com/office/drawing/2014/main" id="{514046DA-1D89-48D0-B845-45EEE5D3DBF4}"/>
                </a:ext>
              </a:extLst>
            </p:cNvPr>
            <p:cNvGrpSpPr/>
            <p:nvPr/>
          </p:nvGrpSpPr>
          <p:grpSpPr>
            <a:xfrm>
              <a:off x="7681043" y="1623447"/>
              <a:ext cx="4102836" cy="1110227"/>
              <a:chOff x="5806398" y="3106101"/>
              <a:chExt cx="4522617" cy="1223820"/>
            </a:xfrm>
          </p:grpSpPr>
          <p:sp>
            <p:nvSpPr>
              <p:cNvPr id="42" name="Прямоугольник 41">
                <a:extLst>
                  <a:ext uri="{FF2B5EF4-FFF2-40B4-BE49-F238E27FC236}">
                    <a16:creationId xmlns="" xmlns:a16="http://schemas.microsoft.com/office/drawing/2014/main" id="{44DE44B1-A773-4A2C-9E6B-B3681DEADE73}"/>
                  </a:ext>
                </a:extLst>
              </p:cNvPr>
              <p:cNvSpPr/>
              <p:nvPr/>
            </p:nvSpPr>
            <p:spPr>
              <a:xfrm>
                <a:off x="6065986" y="3271567"/>
                <a:ext cx="2376988" cy="3731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" sz="1600" dirty="0">
                    <a:solidFill>
                      <a:srgbClr val="FF0040"/>
                    </a:solidFill>
                    <a:latin typeface="TT Norms Bold" panose="02000803040000020004" pitchFamily="2" charset="-52"/>
                  </a:rPr>
                  <a:t>Планируемый охват</a:t>
                </a:r>
                <a:endParaRPr lang="ru-RU" sz="1600" dirty="0">
                  <a:solidFill>
                    <a:srgbClr val="FF0040"/>
                  </a:solidFill>
                  <a:latin typeface="TT Norms Bold" panose="02000803040000020004" pitchFamily="2" charset="-52"/>
                </a:endParaRPr>
              </a:p>
            </p:txBody>
          </p:sp>
          <p:sp>
            <p:nvSpPr>
              <p:cNvPr id="43" name="Скругленный прямоугольник 45">
                <a:extLst>
                  <a:ext uri="{FF2B5EF4-FFF2-40B4-BE49-F238E27FC236}">
                    <a16:creationId xmlns="" xmlns:a16="http://schemas.microsoft.com/office/drawing/2014/main" id="{1551CDBC-83C7-417E-890E-8B3609CDF2F0}"/>
                  </a:ext>
                </a:extLst>
              </p:cNvPr>
              <p:cNvSpPr/>
              <p:nvPr/>
            </p:nvSpPr>
            <p:spPr>
              <a:xfrm>
                <a:off x="5806398" y="3106101"/>
                <a:ext cx="4522617" cy="1223820"/>
              </a:xfrm>
              <a:prstGeom prst="roundRect">
                <a:avLst>
                  <a:gd name="adj" fmla="val 9609"/>
                </a:avLst>
              </a:prstGeom>
              <a:noFill/>
              <a:ln>
                <a:solidFill>
                  <a:srgbClr val="FF00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33"/>
              </a:p>
            </p:txBody>
          </p:sp>
        </p:grpSp>
        <p:sp>
          <p:nvSpPr>
            <p:cNvPr id="39" name="Прямоугольник 38">
              <a:extLst>
                <a:ext uri="{FF2B5EF4-FFF2-40B4-BE49-F238E27FC236}">
                  <a16:creationId xmlns="" xmlns:a16="http://schemas.microsoft.com/office/drawing/2014/main" id="{84040A78-9DA2-4DCD-8D5F-7AD8FC675BED}"/>
                </a:ext>
              </a:extLst>
            </p:cNvPr>
            <p:cNvSpPr/>
            <p:nvPr/>
          </p:nvSpPr>
          <p:spPr>
            <a:xfrm>
              <a:off x="7916536" y="2165076"/>
              <a:ext cx="327533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>
                  <a:latin typeface="TT Norms Regular" panose="02000503030000020003" pitchFamily="2" charset="-52"/>
                </a:rPr>
                <a:t>240 тыс. слушателей до 2024 год</a:t>
              </a:r>
            </a:p>
          </p:txBody>
        </p:sp>
      </p:grp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2917099" y="7237363"/>
            <a:ext cx="313974" cy="128845"/>
          </a:xfrm>
        </p:spPr>
        <p:txBody>
          <a:bodyPr/>
          <a:lstStyle/>
          <a:p>
            <a:fld id="{77D613D0-6E26-43FB-BD47-70B2F75E669A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24" name="Заголовок 8">
            <a:extLst>
              <a:ext uri="{FF2B5EF4-FFF2-40B4-BE49-F238E27FC236}">
                <a16:creationId xmlns="" xmlns:a16="http://schemas.microsoft.com/office/drawing/2014/main" id="{B5D41CCB-F4F9-4CAC-9A70-CF227E1DA6BE}"/>
              </a:ext>
            </a:extLst>
          </p:cNvPr>
          <p:cNvSpPr txBox="1">
            <a:spLocks/>
          </p:cNvSpPr>
          <p:nvPr/>
        </p:nvSpPr>
        <p:spPr>
          <a:xfrm>
            <a:off x="322087" y="77496"/>
            <a:ext cx="10854994" cy="58398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1007943" rtl="0" eaLnBrk="1" latinLnBrk="0" hangingPunct="1">
              <a:lnSpc>
                <a:spcPct val="68000"/>
              </a:lnSpc>
              <a:spcBef>
                <a:spcPct val="0"/>
              </a:spcBef>
              <a:buNone/>
              <a:defRPr lang="ru-RU" sz="7542" b="0" i="0" kern="0" spc="-220" dirty="0">
                <a:solidFill>
                  <a:srgbClr val="000000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6000" dirty="0" smtClean="0"/>
              <a:t/>
            </a:r>
            <a:br>
              <a:rPr lang="ru-RU" sz="6000" dirty="0" smtClean="0"/>
            </a:br>
            <a:r>
              <a:rPr sz="4000" b="1" smtClean="0">
                <a:latin typeface="Times New Roman" pitchFamily="18" charset="0"/>
                <a:cs typeface="Times New Roman" pitchFamily="18" charset="0"/>
              </a:rPr>
              <a:t>Характеристика объекта исследования ООО «ИНСТ-КАПИТАЛ» </a:t>
            </a:r>
            <a:endParaRPr lang="ru-RU" sz="4000" b="1" dirty="0">
              <a:solidFill>
                <a:srgbClr val="FF004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="" xmlns:a16="http://schemas.microsoft.com/office/drawing/2014/main" id="{4C22805C-7D63-43C8-BD51-F4ACB8BEAA31}"/>
              </a:ext>
            </a:extLst>
          </p:cNvPr>
          <p:cNvCxnSpPr>
            <a:cxnSpLocks/>
          </p:cNvCxnSpPr>
          <p:nvPr/>
        </p:nvCxnSpPr>
        <p:spPr>
          <a:xfrm rot="10800000">
            <a:off x="3314701" y="1366838"/>
            <a:ext cx="10125075" cy="158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Google Shape;175;p22">
            <a:extLst>
              <a:ext uri="{FF2B5EF4-FFF2-40B4-BE49-F238E27FC236}">
                <a16:creationId xmlns="" xmlns:a16="http://schemas.microsoft.com/office/drawing/2014/main" id="{6F16FADA-C71F-4B70-BA10-05482C4A60EF}"/>
              </a:ext>
            </a:extLst>
          </p:cNvPr>
          <p:cNvSpPr txBox="1"/>
          <p:nvPr/>
        </p:nvSpPr>
        <p:spPr>
          <a:xfrm>
            <a:off x="264076" y="1368427"/>
            <a:ext cx="9379986" cy="125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indent="-342900" fontAlgn="base">
              <a:buClr>
                <a:srgbClr val="FF0040"/>
              </a:buClr>
            </a:pPr>
            <a:r>
              <a:rPr lang="ru-RU" dirty="0" smtClean="0"/>
              <a:t>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ООО «ИНСТ-КАПИТАЛ» и осуществляет комплексное сопровождение реализации инвестиционных проектов в области инфраструктуры массового спорта на рынках коммерческой и жилой недвижимости. В портфеле INST GROUP более 195 000 кв.м и 1222 Га реализованных проектов.</a:t>
            </a:r>
            <a:endParaRPr lang="ru-RU" sz="1600" dirty="0"/>
          </a:p>
        </p:txBody>
      </p:sp>
      <p:sp>
        <p:nvSpPr>
          <p:cNvPr id="11" name="Заголовок 5">
            <a:extLst>
              <a:ext uri="{FF2B5EF4-FFF2-40B4-BE49-F238E27FC236}">
                <a16:creationId xmlns="" xmlns:a16="http://schemas.microsoft.com/office/drawing/2014/main" id="{162FDD63-D541-4254-007D-66B5A0FB6F73}"/>
              </a:ext>
            </a:extLst>
          </p:cNvPr>
          <p:cNvSpPr txBox="1">
            <a:spLocks/>
          </p:cNvSpPr>
          <p:nvPr/>
        </p:nvSpPr>
        <p:spPr>
          <a:xfrm>
            <a:off x="9702074" y="1605064"/>
            <a:ext cx="3529000" cy="5632299"/>
          </a:xfrm>
          <a:prstGeom prst="rect">
            <a:avLst/>
          </a:prstGeom>
          <a:solidFill>
            <a:srgbClr val="C00000"/>
          </a:solidFill>
        </p:spPr>
        <p:txBody>
          <a:bodyPr/>
          <a:lstStyle>
            <a:lvl1pPr algn="l" defTabSz="8580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1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3200" kern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endParaRPr lang="ru-RU" sz="4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4000" kern="18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9893030" y="1750979"/>
          <a:ext cx="3219450" cy="532833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219450"/>
              </a:tblGrid>
              <a:tr h="5707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Подготовка </a:t>
                      </a:r>
                      <a:r>
                        <a:rPr lang="ru-RU" sz="200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предпроектной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документации;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354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Привлечение дополнительного 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финансирования;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278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Организационно-технические 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мероприятия;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278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Архитектурно-градостроительная 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концепция;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85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Спортивный </a:t>
                      </a:r>
                      <a:r>
                        <a:rPr lang="ru-RU" sz="20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брокеридж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278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Событийное 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программирование;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278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Управление спортивным 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объектом;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278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Информационное сопровождение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4387174" y="4698460"/>
          <a:ext cx="5314900" cy="2667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Диаграмма 13"/>
          <p:cNvGraphicFramePr/>
          <p:nvPr/>
        </p:nvGraphicFramePr>
        <p:xfrm>
          <a:off x="322088" y="4581728"/>
          <a:ext cx="4418802" cy="2784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Диаграмма 14"/>
          <p:cNvGraphicFramePr/>
          <p:nvPr/>
        </p:nvGraphicFramePr>
        <p:xfrm>
          <a:off x="4387174" y="2237363"/>
          <a:ext cx="5256888" cy="2461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Диаграмма 15"/>
          <p:cNvGraphicFramePr/>
          <p:nvPr/>
        </p:nvGraphicFramePr>
        <p:xfrm>
          <a:off x="495037" y="2237362"/>
          <a:ext cx="3892137" cy="2461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="" xmlns:p14="http://schemas.microsoft.com/office/powerpoint/2010/main" val="179740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Группа 36">
            <a:extLst>
              <a:ext uri="{FF2B5EF4-FFF2-40B4-BE49-F238E27FC236}">
                <a16:creationId xmlns="" xmlns:a16="http://schemas.microsoft.com/office/drawing/2014/main" id="{2BCC0988-D677-43EA-82DC-29FEC0631507}"/>
              </a:ext>
            </a:extLst>
          </p:cNvPr>
          <p:cNvGrpSpPr/>
          <p:nvPr/>
        </p:nvGrpSpPr>
        <p:grpSpPr>
          <a:xfrm>
            <a:off x="6191241" y="-2133588"/>
            <a:ext cx="4102836" cy="1110227"/>
            <a:chOff x="7681043" y="1623447"/>
            <a:chExt cx="4102836" cy="1110227"/>
          </a:xfrm>
        </p:grpSpPr>
        <p:grpSp>
          <p:nvGrpSpPr>
            <p:cNvPr id="38" name="Группа 37">
              <a:extLst>
                <a:ext uri="{FF2B5EF4-FFF2-40B4-BE49-F238E27FC236}">
                  <a16:creationId xmlns="" xmlns:a16="http://schemas.microsoft.com/office/drawing/2014/main" id="{514046DA-1D89-48D0-B845-45EEE5D3DBF4}"/>
                </a:ext>
              </a:extLst>
            </p:cNvPr>
            <p:cNvGrpSpPr/>
            <p:nvPr/>
          </p:nvGrpSpPr>
          <p:grpSpPr>
            <a:xfrm>
              <a:off x="7681043" y="1623447"/>
              <a:ext cx="4102836" cy="1110227"/>
              <a:chOff x="5806398" y="3106101"/>
              <a:chExt cx="4522617" cy="1223820"/>
            </a:xfrm>
          </p:grpSpPr>
          <p:sp>
            <p:nvSpPr>
              <p:cNvPr id="42" name="Прямоугольник 41">
                <a:extLst>
                  <a:ext uri="{FF2B5EF4-FFF2-40B4-BE49-F238E27FC236}">
                    <a16:creationId xmlns="" xmlns:a16="http://schemas.microsoft.com/office/drawing/2014/main" id="{44DE44B1-A773-4A2C-9E6B-B3681DEADE73}"/>
                  </a:ext>
                </a:extLst>
              </p:cNvPr>
              <p:cNvSpPr/>
              <p:nvPr/>
            </p:nvSpPr>
            <p:spPr>
              <a:xfrm>
                <a:off x="6065986" y="3271567"/>
                <a:ext cx="2376988" cy="3731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" sz="1600" dirty="0">
                    <a:solidFill>
                      <a:srgbClr val="FF0040"/>
                    </a:solidFill>
                    <a:latin typeface="TT Norms Bold" panose="02000803040000020004" pitchFamily="2" charset="-52"/>
                  </a:rPr>
                  <a:t>Планируемый охват</a:t>
                </a:r>
                <a:endParaRPr lang="ru-RU" sz="1600" dirty="0">
                  <a:solidFill>
                    <a:srgbClr val="FF0040"/>
                  </a:solidFill>
                  <a:latin typeface="TT Norms Bold" panose="02000803040000020004" pitchFamily="2" charset="-52"/>
                </a:endParaRPr>
              </a:p>
            </p:txBody>
          </p:sp>
          <p:sp>
            <p:nvSpPr>
              <p:cNvPr id="43" name="Скругленный прямоугольник 45">
                <a:extLst>
                  <a:ext uri="{FF2B5EF4-FFF2-40B4-BE49-F238E27FC236}">
                    <a16:creationId xmlns="" xmlns:a16="http://schemas.microsoft.com/office/drawing/2014/main" id="{1551CDBC-83C7-417E-890E-8B3609CDF2F0}"/>
                  </a:ext>
                </a:extLst>
              </p:cNvPr>
              <p:cNvSpPr/>
              <p:nvPr/>
            </p:nvSpPr>
            <p:spPr>
              <a:xfrm>
                <a:off x="5806398" y="3106101"/>
                <a:ext cx="4522617" cy="1223820"/>
              </a:xfrm>
              <a:prstGeom prst="roundRect">
                <a:avLst>
                  <a:gd name="adj" fmla="val 9609"/>
                </a:avLst>
              </a:prstGeom>
              <a:noFill/>
              <a:ln>
                <a:solidFill>
                  <a:srgbClr val="FF00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33"/>
              </a:p>
            </p:txBody>
          </p:sp>
        </p:grpSp>
        <p:sp>
          <p:nvSpPr>
            <p:cNvPr id="39" name="Прямоугольник 38">
              <a:extLst>
                <a:ext uri="{FF2B5EF4-FFF2-40B4-BE49-F238E27FC236}">
                  <a16:creationId xmlns="" xmlns:a16="http://schemas.microsoft.com/office/drawing/2014/main" id="{84040A78-9DA2-4DCD-8D5F-7AD8FC675BED}"/>
                </a:ext>
              </a:extLst>
            </p:cNvPr>
            <p:cNvSpPr/>
            <p:nvPr/>
          </p:nvSpPr>
          <p:spPr>
            <a:xfrm>
              <a:off x="7916536" y="2165076"/>
              <a:ext cx="327533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>
                  <a:latin typeface="TT Norms Regular" panose="02000503030000020003" pitchFamily="2" charset="-52"/>
                </a:rPr>
                <a:t>240 тыс. слушателей до 2024 год</a:t>
              </a:r>
            </a:p>
          </p:txBody>
        </p:sp>
      </p:grp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2917099" y="7237363"/>
            <a:ext cx="313974" cy="128845"/>
          </a:xfrm>
        </p:spPr>
        <p:txBody>
          <a:bodyPr/>
          <a:lstStyle/>
          <a:p>
            <a:fld id="{77D613D0-6E26-43FB-BD47-70B2F75E669A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24" name="Заголовок 8">
            <a:extLst>
              <a:ext uri="{FF2B5EF4-FFF2-40B4-BE49-F238E27FC236}">
                <a16:creationId xmlns="" xmlns:a16="http://schemas.microsoft.com/office/drawing/2014/main" id="{B5D41CCB-F4F9-4CAC-9A70-CF227E1DA6BE}"/>
              </a:ext>
            </a:extLst>
          </p:cNvPr>
          <p:cNvSpPr txBox="1">
            <a:spLocks/>
          </p:cNvSpPr>
          <p:nvPr/>
        </p:nvSpPr>
        <p:spPr>
          <a:xfrm>
            <a:off x="322087" y="77496"/>
            <a:ext cx="12236322" cy="58398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1007943" rtl="0" eaLnBrk="1" latinLnBrk="0" hangingPunct="1">
              <a:lnSpc>
                <a:spcPct val="68000"/>
              </a:lnSpc>
              <a:spcBef>
                <a:spcPct val="0"/>
              </a:spcBef>
              <a:buNone/>
              <a:defRPr lang="ru-RU" sz="7542" b="0" i="0" kern="0" spc="-220" dirty="0">
                <a:solidFill>
                  <a:srgbClr val="000000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Оценка внешней среды организации </a:t>
            </a:r>
          </a:p>
          <a:p>
            <a:pPr algn="ctr">
              <a:lnSpc>
                <a:spcPct val="100000"/>
              </a:lnSpc>
            </a:pPr>
            <a:r>
              <a:rPr sz="4000" b="1" smtClean="0">
                <a:latin typeface="Times New Roman" pitchFamily="18" charset="0"/>
                <a:cs typeface="Times New Roman" pitchFamily="18" charset="0"/>
              </a:rPr>
              <a:t>ООО «ИНСТ-КАПИТАЛ»</a:t>
            </a:r>
            <a:endParaRPr lang="ru-RU" sz="4000" b="1" dirty="0">
              <a:solidFill>
                <a:srgbClr val="FF004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="" xmlns:a16="http://schemas.microsoft.com/office/drawing/2014/main" id="{4C22805C-7D63-43C8-BD51-F4ACB8BEAA31}"/>
              </a:ext>
            </a:extLst>
          </p:cNvPr>
          <p:cNvCxnSpPr>
            <a:cxnSpLocks/>
          </p:cNvCxnSpPr>
          <p:nvPr/>
        </p:nvCxnSpPr>
        <p:spPr>
          <a:xfrm rot="10800000">
            <a:off x="3314701" y="1366838"/>
            <a:ext cx="9602399" cy="158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7344383" y="1926486"/>
          <a:ext cx="5886690" cy="557092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32247"/>
                <a:gridCol w="2954443"/>
              </a:tblGrid>
              <a:tr h="3887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СПРОС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ПРЕДЛОЖЕНИЕ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</a:tr>
              <a:tr h="7775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Доля россиян, регулярно занимающихся спортом, выросла с 53,26% в начале 2024 до 57,8% в конце 2024.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Большинство 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спортобъектов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(89,0%) принадлежит государству; коммерческие структуры чаще арендуют недвижимость.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0963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Несмотря на рост числа спортивных объектов, большинство из них ориентировано на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профессиональный спорт, в то время как массовый сегмент обеспечен лишь на 64,0%.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В 2024 году построено свыше 150 спортивных объектов и открыто 430 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фитнес-клубов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. В 2025 году планируется открытие ещё 120.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2791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Государство поддерживает интерес к спорту через программы «Спорт — норма жизни», «Бизнес-спринт» и «Развитие физической культуры».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Более 85,0% спортзалов и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фитнес-клубов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расположены 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в центрах городов, хотя высокий спрос отмечается и в жилых районах. Лидеры по обеспеченности 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фитнес-залами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– Краснодар, Новосибирск и Ростов-на-Дону.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5550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Повышенный спрос и трансформация рынка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способствуют развитию спортивной недвижимости: старые объекты реконструируются, спортивная инфраструктура закладывается в проекты КРТ и жилых комплексов.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Девелоперы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всё активнее интегрируют спортивную инфраструктуру в жилые комплексы, но пока она предусмотрена лишь в 55,0% новостроек.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EF031182-EA82-4AEA-BCD2-52C8DA8E8A73}"/>
              </a:ext>
            </a:extLst>
          </p:cNvPr>
          <p:cNvSpPr/>
          <p:nvPr/>
        </p:nvSpPr>
        <p:spPr>
          <a:xfrm>
            <a:off x="7778163" y="1306865"/>
            <a:ext cx="54014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Спрос и предложение на рынке недвижимости спортивных объектов в России</a:t>
            </a:r>
            <a:endParaRPr lang="ru-RU" dirty="0" smtClean="0">
              <a:solidFill>
                <a:srgbClr val="FF004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TT Norms Medium" panose="02000803030000020003" pitchFamily="2" charset="-52"/>
            </a:endParaRPr>
          </a:p>
        </p:txBody>
      </p:sp>
      <p:graphicFrame>
        <p:nvGraphicFramePr>
          <p:cNvPr id="32" name="Диаграмма 31"/>
          <p:cNvGraphicFramePr/>
          <p:nvPr/>
        </p:nvGraphicFramePr>
        <p:xfrm>
          <a:off x="117806" y="4669277"/>
          <a:ext cx="3196895" cy="2696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3" name="Диаграмма 32"/>
          <p:cNvGraphicFramePr/>
          <p:nvPr/>
        </p:nvGraphicFramePr>
        <p:xfrm>
          <a:off x="117806" y="1517515"/>
          <a:ext cx="3889990" cy="2937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4" name="Диаграмма 33"/>
          <p:cNvGraphicFramePr/>
          <p:nvPr/>
        </p:nvGraphicFramePr>
        <p:xfrm>
          <a:off x="3745150" y="1653703"/>
          <a:ext cx="3774332" cy="3015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5" name="Диаграмма 34"/>
          <p:cNvGraphicFramePr/>
          <p:nvPr/>
        </p:nvGraphicFramePr>
        <p:xfrm>
          <a:off x="3132306" y="4669278"/>
          <a:ext cx="4212077" cy="2696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="" xmlns:p14="http://schemas.microsoft.com/office/powerpoint/2010/main" val="179740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6">
            <a:extLst>
              <a:ext uri="{FF2B5EF4-FFF2-40B4-BE49-F238E27FC236}">
                <a16:creationId xmlns="" xmlns:a16="http://schemas.microsoft.com/office/drawing/2014/main" id="{2BCC0988-D677-43EA-82DC-29FEC0631507}"/>
              </a:ext>
            </a:extLst>
          </p:cNvPr>
          <p:cNvGrpSpPr/>
          <p:nvPr/>
        </p:nvGrpSpPr>
        <p:grpSpPr>
          <a:xfrm>
            <a:off x="6191241" y="-2133588"/>
            <a:ext cx="4102836" cy="1110227"/>
            <a:chOff x="7681043" y="1623447"/>
            <a:chExt cx="4102836" cy="1110227"/>
          </a:xfrm>
        </p:grpSpPr>
        <p:grpSp>
          <p:nvGrpSpPr>
            <p:cNvPr id="5" name="Группа 37">
              <a:extLst>
                <a:ext uri="{FF2B5EF4-FFF2-40B4-BE49-F238E27FC236}">
                  <a16:creationId xmlns="" xmlns:a16="http://schemas.microsoft.com/office/drawing/2014/main" id="{514046DA-1D89-48D0-B845-45EEE5D3DBF4}"/>
                </a:ext>
              </a:extLst>
            </p:cNvPr>
            <p:cNvGrpSpPr/>
            <p:nvPr/>
          </p:nvGrpSpPr>
          <p:grpSpPr>
            <a:xfrm>
              <a:off x="7681043" y="1623447"/>
              <a:ext cx="4102836" cy="1110227"/>
              <a:chOff x="5806398" y="3106101"/>
              <a:chExt cx="4522617" cy="1223820"/>
            </a:xfrm>
          </p:grpSpPr>
          <p:sp>
            <p:nvSpPr>
              <p:cNvPr id="42" name="Прямоугольник 41">
                <a:extLst>
                  <a:ext uri="{FF2B5EF4-FFF2-40B4-BE49-F238E27FC236}">
                    <a16:creationId xmlns="" xmlns:a16="http://schemas.microsoft.com/office/drawing/2014/main" id="{44DE44B1-A773-4A2C-9E6B-B3681DEADE73}"/>
                  </a:ext>
                </a:extLst>
              </p:cNvPr>
              <p:cNvSpPr/>
              <p:nvPr/>
            </p:nvSpPr>
            <p:spPr>
              <a:xfrm>
                <a:off x="6065986" y="3271567"/>
                <a:ext cx="2376988" cy="3731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" sz="1600" dirty="0">
                    <a:solidFill>
                      <a:srgbClr val="FF0040"/>
                    </a:solidFill>
                    <a:latin typeface="TT Norms Bold" panose="02000803040000020004" pitchFamily="2" charset="-52"/>
                  </a:rPr>
                  <a:t>Планируемый охват</a:t>
                </a:r>
                <a:endParaRPr lang="ru-RU" sz="1600" dirty="0">
                  <a:solidFill>
                    <a:srgbClr val="FF0040"/>
                  </a:solidFill>
                  <a:latin typeface="TT Norms Bold" panose="02000803040000020004" pitchFamily="2" charset="-52"/>
                </a:endParaRPr>
              </a:p>
            </p:txBody>
          </p:sp>
          <p:sp>
            <p:nvSpPr>
              <p:cNvPr id="43" name="Скругленный прямоугольник 45">
                <a:extLst>
                  <a:ext uri="{FF2B5EF4-FFF2-40B4-BE49-F238E27FC236}">
                    <a16:creationId xmlns="" xmlns:a16="http://schemas.microsoft.com/office/drawing/2014/main" id="{1551CDBC-83C7-417E-890E-8B3609CDF2F0}"/>
                  </a:ext>
                </a:extLst>
              </p:cNvPr>
              <p:cNvSpPr/>
              <p:nvPr/>
            </p:nvSpPr>
            <p:spPr>
              <a:xfrm>
                <a:off x="5806398" y="3106101"/>
                <a:ext cx="4522617" cy="1223820"/>
              </a:xfrm>
              <a:prstGeom prst="roundRect">
                <a:avLst>
                  <a:gd name="adj" fmla="val 9609"/>
                </a:avLst>
              </a:prstGeom>
              <a:noFill/>
              <a:ln>
                <a:solidFill>
                  <a:srgbClr val="FF00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33"/>
              </a:p>
            </p:txBody>
          </p:sp>
        </p:grpSp>
        <p:sp>
          <p:nvSpPr>
            <p:cNvPr id="39" name="Прямоугольник 38">
              <a:extLst>
                <a:ext uri="{FF2B5EF4-FFF2-40B4-BE49-F238E27FC236}">
                  <a16:creationId xmlns="" xmlns:a16="http://schemas.microsoft.com/office/drawing/2014/main" id="{84040A78-9DA2-4DCD-8D5F-7AD8FC675BED}"/>
                </a:ext>
              </a:extLst>
            </p:cNvPr>
            <p:cNvSpPr/>
            <p:nvPr/>
          </p:nvSpPr>
          <p:spPr>
            <a:xfrm>
              <a:off x="7916536" y="2165076"/>
              <a:ext cx="327533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>
                  <a:latin typeface="TT Norms Regular" panose="02000503030000020003" pitchFamily="2" charset="-52"/>
                </a:rPr>
                <a:t>240 тыс. слушателей до 2024 год</a:t>
              </a:r>
            </a:p>
          </p:txBody>
        </p:sp>
      </p:grp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2917099" y="7237363"/>
            <a:ext cx="313974" cy="128845"/>
          </a:xfrm>
        </p:spPr>
        <p:txBody>
          <a:bodyPr/>
          <a:lstStyle/>
          <a:p>
            <a:fld id="{77D613D0-6E26-43FB-BD47-70B2F75E669A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24" name="Заголовок 8">
            <a:extLst>
              <a:ext uri="{FF2B5EF4-FFF2-40B4-BE49-F238E27FC236}">
                <a16:creationId xmlns="" xmlns:a16="http://schemas.microsoft.com/office/drawing/2014/main" id="{B5D41CCB-F4F9-4CAC-9A70-CF227E1DA6B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79030" cy="56420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1007943" rtl="0" eaLnBrk="1" latinLnBrk="0" hangingPunct="1">
              <a:lnSpc>
                <a:spcPct val="68000"/>
              </a:lnSpc>
              <a:spcBef>
                <a:spcPct val="0"/>
              </a:spcBef>
              <a:buNone/>
              <a:defRPr lang="ru-RU" sz="7542" b="0" i="0" kern="0" spc="-220" dirty="0">
                <a:solidFill>
                  <a:srgbClr val="000000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SWOT-</a:t>
            </a:r>
            <a:r>
              <a:rPr sz="4800" b="1" smtClean="0">
                <a:latin typeface="Times New Roman" pitchFamily="18" charset="0"/>
                <a:cs typeface="Times New Roman" pitchFamily="18" charset="0"/>
              </a:rPr>
              <a:t>анализ  компании ООО «ИНСТ-КАПИТАЛ» </a:t>
            </a:r>
            <a:endParaRPr lang="ru-RU" sz="4800" b="1" dirty="0">
              <a:solidFill>
                <a:srgbClr val="FF004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="" xmlns:a16="http://schemas.microsoft.com/office/drawing/2014/main" id="{4C22805C-7D63-43C8-BD51-F4ACB8BEAA31}"/>
              </a:ext>
            </a:extLst>
          </p:cNvPr>
          <p:cNvCxnSpPr>
            <a:cxnSpLocks/>
          </p:cNvCxnSpPr>
          <p:nvPr/>
        </p:nvCxnSpPr>
        <p:spPr>
          <a:xfrm rot="10800000">
            <a:off x="3314700" y="1370016"/>
            <a:ext cx="9602399" cy="158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165211" y="1589406"/>
          <a:ext cx="8657776" cy="577680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484610"/>
                <a:gridCol w="4173166"/>
              </a:tblGrid>
              <a:tr h="33327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СИЛЬНЫЕ СТОРОНЫ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Разработана линейно-функциональная структура управления. Предусмотрена мотивация и 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аутсорсинг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персонала. Прием на работу только специалистов с высокой квалификацией. Осуществляется множество услуг и инвестиционных проектов в отрасли спорта. Компания работает на перспективном рынке. У предприятия имеется собственный сайт. Компания сотрудничает с множеством партнеров и состоит в членстве ГУД и АОФИ, эти  организации помогают в развитии бизнеса: осуществляют юридическую поддержку, проводят исследования и аналитику, помогают сотрудничать с государственными структурами.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ВОЗМОЖНОСТИ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Развитие рынка электронной коммерции, развития рынков НТИ, в том числе НТИ- 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SportNet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создают хорошие возможности для развития. Прогнозируется, что рынок 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SportNet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к 2030 году вырастит до 1350 млрд. долл. США, это в три раза больше уровня 2025 года. Внедрение ИИ в работе сайта и 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мессенджеров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, а также внедрение ИИ в планирование и прогнозирование позволят улучить финансовые и другие показатели. Имеются  ПО для управления стратегией компании,  ее внедрение также позволит поднять развитие компании на новый уровень.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</a:tr>
              <a:tr h="24440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СЛАБЫЕ СТОРОНЫ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Высокая финансовая зависимость от внешних источников финансирования, показатели прибыли и рентабельности очень низкие, а в 2022 году и вовсе компания была убыточной.  Не осуществляется продвижение услуг через корпоративные 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мессенджеры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, не применяются чат –боты на сайте и в 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месссенджерах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, не применяется ИИ для планирования и прогнозирования, а также отсутствуют ПО для формирования стратегических направлений развития компании.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УГРОЗЫ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Низкие показатели прибыли и наличие конкуренции могут выместить компанию с рынка.  СВО и другие конфликты , появление недружественных стран снижают перспективы развития на внешнем рынке 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Отсутствие достаточных финансовых ресурсов будут способствовать ухудшению развития организации. Сокращение численности населения может снизить спрос на услуги компании.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28" name="Диаграмма 27"/>
          <p:cNvGraphicFramePr/>
          <p:nvPr/>
        </p:nvGraphicFramePr>
        <p:xfrm>
          <a:off x="8822987" y="4363087"/>
          <a:ext cx="4616788" cy="3003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9" name="Диаграмма 28"/>
          <p:cNvGraphicFramePr/>
          <p:nvPr/>
        </p:nvGraphicFramePr>
        <p:xfrm>
          <a:off x="8822987" y="1371606"/>
          <a:ext cx="4616788" cy="2991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179740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0"/>
          <p:cNvSpPr/>
          <p:nvPr/>
        </p:nvSpPr>
        <p:spPr>
          <a:xfrm>
            <a:off x="1942381" y="183404"/>
            <a:ext cx="9019208" cy="627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907"/>
              </a:lnSpc>
            </a:pPr>
            <a:endParaRPr lang="en-US" sz="5759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4C22805C-7D63-43C8-BD51-F4ACB8BEAA31}"/>
              </a:ext>
            </a:extLst>
          </p:cNvPr>
          <p:cNvCxnSpPr>
            <a:cxnSpLocks/>
          </p:cNvCxnSpPr>
          <p:nvPr/>
        </p:nvCxnSpPr>
        <p:spPr>
          <a:xfrm flipH="1">
            <a:off x="7206017" y="1254868"/>
            <a:ext cx="6233758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>
            <a:extLst>
              <a:ext uri="{FF2B5EF4-FFF2-40B4-BE49-F238E27FC236}">
                <a16:creationId xmlns="" xmlns:a16="http://schemas.microsoft.com/office/drawing/2014/main" id="{B5D41CCB-F4F9-4CAC-9A70-CF227E1DA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869" y="485910"/>
            <a:ext cx="11139140" cy="53918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sz="4000" b="1" smtClean="0">
                <a:latin typeface="Times New Roman" pitchFamily="18" charset="0"/>
                <a:cs typeface="Times New Roman" pitchFamily="18" charset="0"/>
              </a:rPr>
              <a:t>Мероприятия по совершенствованию стратегии компании ООО «ИНСТ-КАПИТАЛ»</a:t>
            </a:r>
            <a:endParaRPr lang="ru-RU" sz="4000" b="1" dirty="0">
              <a:solidFill>
                <a:srgbClr val="FF004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13D0-6E26-43FB-BD47-70B2F75E669A}" type="slidenum">
              <a:rPr lang="ru-RU" smtClean="0"/>
              <a:pPr/>
              <a:t>8</a:t>
            </a:fld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78409" y="1536970"/>
          <a:ext cx="12773387" cy="5745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30544"/>
                <a:gridCol w="2822093"/>
                <a:gridCol w="8720750"/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№ п/</a:t>
                      </a:r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Мероприятия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На какие стратегии повлияет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В краткосрочной перспективе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1.1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Внедрение </a:t>
                      </a:r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чат-бота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Unisender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 на сайте и в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мессенджерах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На улучшение маркетинговой стратегии: рост продаж, экономия времени и ресурсов, </a:t>
                      </a:r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персонализация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, анализ данных, круглосуточная поддержка, снижение риска ошибок, улучшение маркетинговых кампаний, расширение клиентской базы.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На улучшение финансовой стратегии (рост продаж обеспечит рост прибыли).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1.2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Внедрение голосового бота «</a:t>
                      </a:r>
                      <a:r>
                        <a:rPr lang="ru-RU" sz="1600" spc="-15" dirty="0" err="1">
                          <a:latin typeface="Times New Roman" pitchFamily="18" charset="0"/>
                          <a:cs typeface="Times New Roman" pitchFamily="18" charset="0"/>
                        </a:rPr>
                        <a:t>Zvonobot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» для поиска и </a:t>
                      </a:r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обзвона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 клиентов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На улучшение маркетинговой стратегии.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Бот </a:t>
                      </a:r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Zvonobot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 осуществляет функции: а)продажи: холодные и тёплые продажи, не пропускает заявки и передаёт менеджеру горячего клиента; б) </a:t>
                      </a:r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обзвон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: серийный </a:t>
                      </a:r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обзвон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 клиентов по базе; в) информирование: информирует каждого клиента и напоминает о мероприятиях с высокой конверсией; г)консультирование. На улучшение финансовой стратегии (рост продаж обеспечит рост прибыли).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1.3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Внедрение ИИ «</a:t>
                      </a:r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Veonix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На улучшение финансовой стратегии: снижение затрат, рост доходов, выход на рынок.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На улучшение маркетинговой стратегии: автоматизация обработки заказов, управление контактами, разработка стратегии закрытия сделок, анализ данных и моделей поведения клиентов.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1.4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Внедрение ПО «Directum Targets»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На улучшение кадровой стратегии: улучшится организация работы команды в достижении целей.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В долгосрочной перспективе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2.1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Развитие на рынке  НТИ «SportNet»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На улучшение товарной (производственной) стратегии: новые виды спорта, мероприятия в цифровых вселенных, умные персонализированные продукты и услуги, спортивная инфраструктура и др.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85487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0"/>
          <p:cNvSpPr/>
          <p:nvPr/>
        </p:nvSpPr>
        <p:spPr>
          <a:xfrm>
            <a:off x="1942381" y="183404"/>
            <a:ext cx="9019208" cy="627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907"/>
              </a:lnSpc>
            </a:pPr>
            <a:endParaRPr lang="en-US" sz="5759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4C22805C-7D63-43C8-BD51-F4ACB8BEAA31}"/>
              </a:ext>
            </a:extLst>
          </p:cNvPr>
          <p:cNvCxnSpPr>
            <a:cxnSpLocks/>
          </p:cNvCxnSpPr>
          <p:nvPr/>
        </p:nvCxnSpPr>
        <p:spPr>
          <a:xfrm flipH="1">
            <a:off x="7206017" y="1025099"/>
            <a:ext cx="6233758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>
            <a:extLst>
              <a:ext uri="{FF2B5EF4-FFF2-40B4-BE49-F238E27FC236}">
                <a16:creationId xmlns="" xmlns:a16="http://schemas.microsoft.com/office/drawing/2014/main" id="{B5D41CCB-F4F9-4CAC-9A70-CF227E1DA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156" y="0"/>
            <a:ext cx="11139140" cy="841695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sz="3200" b="1" smtClean="0">
                <a:latin typeface="Times New Roman" pitchFamily="18" charset="0"/>
                <a:cs typeface="Times New Roman" pitchFamily="18" charset="0"/>
              </a:rPr>
              <a:t>Эффективность предложенных мероприятий по совершенствованию стратегии развития компании ООО «ИНСТ-КАПИТАЛ»</a:t>
            </a:r>
            <a:endParaRPr lang="ru-RU" sz="3200" b="1" dirty="0">
              <a:solidFill>
                <a:srgbClr val="FF004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13D0-6E26-43FB-BD47-70B2F75E669A}" type="slidenum">
              <a:rPr lang="ru-RU" smtClean="0"/>
              <a:pPr/>
              <a:t>9</a:t>
            </a:fld>
            <a:endParaRPr lang="ru-RU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253587" y="5535040"/>
          <a:ext cx="8959851" cy="18132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06353"/>
                <a:gridCol w="4866881"/>
                <a:gridCol w="2986617"/>
              </a:tblGrid>
              <a:tr h="3022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№ п/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Мероприятия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Сумма, рублей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</a:tr>
              <a:tr h="3022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Внедрение голосового робота «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Zvonobot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200770,00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022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Внедрение 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чат-бота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Unisender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» на сайте и в 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мессенджерах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56705,00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022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Внедрение ИИ «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Veonix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200000,00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022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Внедрение ПО «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Directum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Targets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62184,00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022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519659,00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6227280" y="5227263"/>
            <a:ext cx="47343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Затраты на мероприятия по совершенствованию стратегии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4253586" y="3296675"/>
          <a:ext cx="8959852" cy="1910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26976"/>
                <a:gridCol w="2169268"/>
                <a:gridCol w="2752927"/>
                <a:gridCol w="3310681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№ п/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Менеджер по продажам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Робот-оператор</a:t>
                      </a:r>
                      <a:b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Zvonobot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Одновременных звонков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Звонков в день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40000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Рабочих дней в год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219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365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Стоимость минут 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от 18 рублей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от 3 рублей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6675517" y="2969086"/>
            <a:ext cx="39650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Выгода внедрения голосового робота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Zvonobot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8871626" y="810967"/>
          <a:ext cx="4341812" cy="2158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/>
          <p:cNvGraphicFramePr/>
          <p:nvPr/>
        </p:nvGraphicFramePr>
        <p:xfrm>
          <a:off x="205910" y="841695"/>
          <a:ext cx="4047676" cy="4031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Диаграмма 15"/>
          <p:cNvGraphicFramePr/>
          <p:nvPr/>
        </p:nvGraphicFramePr>
        <p:xfrm>
          <a:off x="4134255" y="842424"/>
          <a:ext cx="4873558" cy="2126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Диаграмма 16"/>
          <p:cNvGraphicFramePr/>
          <p:nvPr/>
        </p:nvGraphicFramePr>
        <p:xfrm>
          <a:off x="205911" y="4873556"/>
          <a:ext cx="3811612" cy="2686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="" xmlns:p14="http://schemas.microsoft.com/office/powerpoint/2010/main" val="185487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TT Norms Medium"/>
        <a:ea typeface=""/>
        <a:cs typeface=""/>
      </a:majorFont>
      <a:minorFont>
        <a:latin typeface="TT Norms Regular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8078</TotalTime>
  <Words>1356</Words>
  <Application>Microsoft Office PowerPoint</Application>
  <PresentationFormat>Произвольный</PresentationFormat>
  <Paragraphs>191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Мероприятия по совершенствованию стратегии компании ООО «ИНСТ-КАПИТАЛ»</vt:lpstr>
      <vt:lpstr>Эффективность предложенных мероприятий по совершенствованию стратегии развития компании ООО «ИНСТ-КАПИТАЛ»</vt:lpstr>
      <vt:lpstr>Слайд 10</vt:lpstr>
    </vt:vector>
  </TitlesOfParts>
  <Company>PptxGenJS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Ольга</cp:lastModifiedBy>
  <cp:revision>735</cp:revision>
  <cp:lastPrinted>2023-01-31T15:18:13Z</cp:lastPrinted>
  <dcterms:created xsi:type="dcterms:W3CDTF">2022-08-02T06:53:33Z</dcterms:created>
  <dcterms:modified xsi:type="dcterms:W3CDTF">2026-02-21T05:31:51Z</dcterms:modified>
</cp:coreProperties>
</file>