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charts/chart13.xml" ContentType="application/vnd.openxmlformats-officedocument.drawingml.char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9" r:id="rId4"/>
    <p:sldId id="270" r:id="rId5"/>
    <p:sldId id="272" r:id="rId6"/>
    <p:sldId id="268" r:id="rId7"/>
    <p:sldId id="273" r:id="rId8"/>
    <p:sldId id="259" r:id="rId9"/>
    <p:sldId id="274" r:id="rId10"/>
    <p:sldId id="275" r:id="rId11"/>
    <p:sldId id="276" r:id="rId12"/>
    <p:sldId id="260" r:id="rId13"/>
    <p:sldId id="266" r:id="rId14"/>
  </p:sldIdLst>
  <p:sldSz cx="9144000" cy="5143500" type="screen16x9"/>
  <p:notesSz cx="6858000" cy="9144000"/>
  <p:embeddedFontLst>
    <p:embeddedFont>
      <p:font typeface="Tahoma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AFHWWgubANMJA6XNPHC3ZifE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28BB33A-6829-4246-AE41-3A6150BBD884}">
  <a:tblStyle styleId="{828BB33A-6829-4246-AE41-3A6150BBD8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xls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4;&#1080;&#1087;&#1083;&#1086;&#1084;%20&#1086;&#1073;&#1091;&#1095;&#1077;&#1085;&#1080;&#1077;%20&#1076;&#1077;&#1083;&#1072;&#1090;&#1100;%2013500\&#1050;&#1085;&#1080;&#1075;&#1072;1444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Лист1!$G$17</c:f>
              <c:strCache>
                <c:ptCount val="1"/>
                <c:pt idx="0">
                  <c:v>Среднесписочная численность работников, чел.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Лист1!$H$16:$J$16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Лист1!$H$17:$J$17</c:f>
              <c:numCache>
                <c:formatCode>General</c:formatCode>
                <c:ptCount val="3"/>
                <c:pt idx="0">
                  <c:v>280</c:v>
                </c:pt>
                <c:pt idx="1">
                  <c:v>261</c:v>
                </c:pt>
                <c:pt idx="2">
                  <c:v>272</c:v>
                </c:pt>
              </c:numCache>
            </c:numRef>
          </c:val>
        </c:ser>
        <c:dLbls>
          <c:showVal val="1"/>
        </c:dLbls>
        <c:shape val="box"/>
        <c:axId val="126162048"/>
        <c:axId val="126163584"/>
        <c:axId val="0"/>
      </c:bar3DChart>
      <c:catAx>
        <c:axId val="12616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63584"/>
        <c:crosses val="autoZero"/>
        <c:auto val="1"/>
        <c:lblAlgn val="ctr"/>
        <c:lblOffset val="100"/>
      </c:catAx>
      <c:valAx>
        <c:axId val="126163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620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Лист1!$I$101</c:f>
              <c:strCache>
                <c:ptCount val="1"/>
                <c:pt idx="0">
                  <c:v>Управленческие расходы,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Лист1!$J$100:$K$100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Лист1!$J$101:$K$101</c:f>
              <c:numCache>
                <c:formatCode>General</c:formatCode>
                <c:ptCount val="2"/>
                <c:pt idx="0">
                  <c:v>163318</c:v>
                </c:pt>
                <c:pt idx="1">
                  <c:v>145128</c:v>
                </c:pt>
              </c:numCache>
            </c:numRef>
          </c:val>
        </c:ser>
        <c:dLbls>
          <c:showVal val="1"/>
        </c:dLbls>
        <c:axId val="77706752"/>
        <c:axId val="77708288"/>
      </c:barChart>
      <c:catAx>
        <c:axId val="7770675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708288"/>
        <c:crosses val="autoZero"/>
        <c:auto val="1"/>
        <c:lblAlgn val="ctr"/>
        <c:lblOffset val="100"/>
      </c:catAx>
      <c:valAx>
        <c:axId val="77708288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77706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Лист1!$D$236</c:f>
              <c:strCache>
                <c:ptCount val="1"/>
                <c:pt idx="0">
                  <c:v>Коэффициент текучести кадров,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Лист1!$E$235:$F$235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Лист1!$E$236:$F$236</c:f>
              <c:numCache>
                <c:formatCode>General</c:formatCode>
                <c:ptCount val="2"/>
                <c:pt idx="0">
                  <c:v>16.170000000000005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shape val="box"/>
        <c:axId val="137576448"/>
        <c:axId val="137577984"/>
        <c:axId val="0"/>
      </c:bar3DChart>
      <c:catAx>
        <c:axId val="1375764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577984"/>
        <c:crosses val="autoZero"/>
        <c:auto val="1"/>
        <c:lblAlgn val="ctr"/>
        <c:lblOffset val="100"/>
      </c:catAx>
      <c:valAx>
        <c:axId val="137577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5764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Лист1!$G$283</c:f>
              <c:strCache>
                <c:ptCount val="1"/>
                <c:pt idx="0">
                  <c:v>До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Лист1!$F$284:$F$285</c:f>
              <c:strCache>
                <c:ptCount val="2"/>
                <c:pt idx="0">
                  <c:v>Уровень вовлеченности</c:v>
                </c:pt>
                <c:pt idx="1">
                  <c:v>Уровень удовлетворенности</c:v>
                </c:pt>
              </c:strCache>
            </c:strRef>
          </c:cat>
          <c:val>
            <c:numRef>
              <c:f>Лист1!$G$284:$G$285</c:f>
              <c:numCache>
                <c:formatCode>General</c:formatCode>
                <c:ptCount val="2"/>
                <c:pt idx="0">
                  <c:v>30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Лист1!$H$283</c:f>
              <c:strCache>
                <c:ptCount val="1"/>
                <c:pt idx="0">
                  <c:v>После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Лист1!$F$284:$F$285</c:f>
              <c:strCache>
                <c:ptCount val="2"/>
                <c:pt idx="0">
                  <c:v>Уровень вовлеченности</c:v>
                </c:pt>
                <c:pt idx="1">
                  <c:v>Уровень удовлетворенности</c:v>
                </c:pt>
              </c:strCache>
            </c:strRef>
          </c:cat>
          <c:val>
            <c:numRef>
              <c:f>Лист1!$H$284:$H$285</c:f>
              <c:numCache>
                <c:formatCode>General</c:formatCode>
                <c:ptCount val="2"/>
                <c:pt idx="0">
                  <c:v>55</c:v>
                </c:pt>
                <c:pt idx="1">
                  <c:v>71</c:v>
                </c:pt>
              </c:numCache>
            </c:numRef>
          </c:val>
        </c:ser>
        <c:dLbls>
          <c:showVal val="1"/>
        </c:dLbls>
        <c:axId val="137607424"/>
        <c:axId val="137834496"/>
      </c:barChart>
      <c:catAx>
        <c:axId val="13760742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834496"/>
        <c:crosses val="autoZero"/>
        <c:auto val="1"/>
        <c:lblAlgn val="ctr"/>
        <c:lblOffset val="100"/>
      </c:catAx>
      <c:valAx>
        <c:axId val="1378344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607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Лист1!$E$269</c:f>
              <c:strCache>
                <c:ptCount val="1"/>
                <c:pt idx="0">
                  <c:v>Производительность труда, тыс. руб./чел.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Лист1!$F$268:$G$268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Лист1!$F$269:$G$269</c:f>
              <c:numCache>
                <c:formatCode>General</c:formatCode>
                <c:ptCount val="2"/>
                <c:pt idx="0">
                  <c:v>3330.09</c:v>
                </c:pt>
                <c:pt idx="1">
                  <c:v>3663.09</c:v>
                </c:pt>
              </c:numCache>
            </c:numRef>
          </c:val>
        </c:ser>
        <c:dLbls>
          <c:showVal val="1"/>
        </c:dLbls>
        <c:shape val="box"/>
        <c:axId val="137965568"/>
        <c:axId val="137967104"/>
        <c:axId val="0"/>
      </c:bar3DChart>
      <c:catAx>
        <c:axId val="1379655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967104"/>
        <c:crosses val="autoZero"/>
        <c:auto val="1"/>
        <c:lblAlgn val="ctr"/>
        <c:lblOffset val="100"/>
      </c:catAx>
      <c:valAx>
        <c:axId val="137967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965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Лист1!$J$42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Лист1!$I$43:$I$44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Лист1!$J$43:$J$44</c:f>
              <c:numCache>
                <c:formatCode>General</c:formatCode>
                <c:ptCount val="2"/>
                <c:pt idx="0">
                  <c:v>68.75</c:v>
                </c:pt>
                <c:pt idx="1">
                  <c:v>42.65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Лист1!$J$57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Лист1!$I$58:$I$60</c:f>
              <c:strCache>
                <c:ptCount val="3"/>
                <c:pt idx="0">
                  <c:v>Руководители</c:v>
                </c:pt>
                <c:pt idx="1">
                  <c:v>Специалисты</c:v>
                </c:pt>
                <c:pt idx="2">
                  <c:v>Рабочие</c:v>
                </c:pt>
              </c:strCache>
            </c:strRef>
          </c:cat>
          <c:val>
            <c:numRef>
              <c:f>Лист1!$J$58:$J$60</c:f>
              <c:numCache>
                <c:formatCode>General</c:formatCode>
                <c:ptCount val="3"/>
                <c:pt idx="0">
                  <c:v>9.19</c:v>
                </c:pt>
                <c:pt idx="1">
                  <c:v>11.76</c:v>
                </c:pt>
                <c:pt idx="2">
                  <c:v>79.040000000000006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Лист1!$H$240</c:f>
              <c:strCache>
                <c:ptCount val="1"/>
                <c:pt idx="0">
                  <c:v>Коэффициент текучести кадров, %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Лист1!$I$239:$K$239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Лист1!$I$240:$K$240</c:f>
              <c:numCache>
                <c:formatCode>General</c:formatCode>
                <c:ptCount val="3"/>
                <c:pt idx="0">
                  <c:v>16.43</c:v>
                </c:pt>
                <c:pt idx="1">
                  <c:v>13.02</c:v>
                </c:pt>
                <c:pt idx="2">
                  <c:v>16.170000000000005</c:v>
                </c:pt>
              </c:numCache>
            </c:numRef>
          </c:val>
        </c:ser>
        <c:dLbls>
          <c:showVal val="1"/>
        </c:dLbls>
        <c:shape val="box"/>
        <c:axId val="130802432"/>
        <c:axId val="130803968"/>
        <c:axId val="0"/>
      </c:bar3DChart>
      <c:catAx>
        <c:axId val="130802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803968"/>
        <c:crosses val="autoZero"/>
        <c:auto val="1"/>
        <c:lblAlgn val="ctr"/>
        <c:lblOffset val="100"/>
      </c:catAx>
      <c:valAx>
        <c:axId val="130803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802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Лист1!$H$259</c:f>
              <c:strCache>
                <c:ptCount val="1"/>
                <c:pt idx="0">
                  <c:v>Производительность труда, тыс. руб./чел.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Лист1!$I$258:$K$258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Лист1!$I$259:$K$259</c:f>
              <c:numCache>
                <c:formatCode>General</c:formatCode>
                <c:ptCount val="3"/>
                <c:pt idx="0">
                  <c:v>3505.4900000000002</c:v>
                </c:pt>
                <c:pt idx="1">
                  <c:v>3341.7</c:v>
                </c:pt>
                <c:pt idx="2">
                  <c:v>3330.09</c:v>
                </c:pt>
              </c:numCache>
            </c:numRef>
          </c:val>
        </c:ser>
        <c:dLbls>
          <c:showVal val="1"/>
        </c:dLbls>
        <c:shape val="box"/>
        <c:axId val="131066112"/>
        <c:axId val="127209472"/>
        <c:axId val="0"/>
      </c:bar3DChart>
      <c:catAx>
        <c:axId val="131066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209472"/>
        <c:crosses val="autoZero"/>
        <c:auto val="1"/>
        <c:lblAlgn val="ctr"/>
        <c:lblOffset val="100"/>
      </c:catAx>
      <c:valAx>
        <c:axId val="127209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10661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Лист1!$H$301</c:f>
              <c:strCache>
                <c:ptCount val="1"/>
                <c:pt idx="0">
                  <c:v>Время адаптации, месяцев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Лист1!$I$300:$J$300</c:f>
              <c:strCache>
                <c:ptCount val="2"/>
                <c:pt idx="0">
                  <c:v>Сотрудники с частичным прохождением плана адаптации</c:v>
                </c:pt>
                <c:pt idx="1">
                  <c:v>Сотрудники с полным прохождением плана адаптации</c:v>
                </c:pt>
              </c:strCache>
            </c:strRef>
          </c:cat>
          <c:val>
            <c:numRef>
              <c:f>Лист1!$I$301:$J$301</c:f>
              <c:numCache>
                <c:formatCode>General</c:formatCode>
                <c:ptCount val="2"/>
                <c:pt idx="0">
                  <c:v>3</c:v>
                </c:pt>
                <c:pt idx="1">
                  <c:v>1.5</c:v>
                </c:pt>
              </c:numCache>
            </c:numRef>
          </c:val>
        </c:ser>
        <c:dLbls>
          <c:showVal val="1"/>
        </c:dLbls>
        <c:shape val="box"/>
        <c:axId val="127234048"/>
        <c:axId val="127235584"/>
        <c:axId val="0"/>
      </c:bar3DChart>
      <c:catAx>
        <c:axId val="1272340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235584"/>
        <c:crosses val="autoZero"/>
        <c:auto val="1"/>
        <c:lblAlgn val="ctr"/>
        <c:lblOffset val="100"/>
      </c:catAx>
      <c:valAx>
        <c:axId val="1272355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72340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Лист1!$H$278</c:f>
              <c:strCache>
                <c:ptCount val="1"/>
                <c:pt idx="0">
                  <c:v>Уровень вовлеченности,%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Лист1!$I$277:$J$277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Лист1!$I$278:$J$278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Лист1!$H$279</c:f>
              <c:strCache>
                <c:ptCount val="1"/>
                <c:pt idx="0">
                  <c:v>Уровень удовлетворенности,%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Лист1!$I$277:$J$277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Лист1!$I$279:$J$279</c:f>
              <c:numCache>
                <c:formatCode>General</c:formatCode>
                <c:ptCount val="2"/>
                <c:pt idx="0">
                  <c:v>22</c:v>
                </c:pt>
                <c:pt idx="1">
                  <c:v>36</c:v>
                </c:pt>
              </c:numCache>
            </c:numRef>
          </c:val>
        </c:ser>
        <c:dLbls>
          <c:showVal val="1"/>
        </c:dLbls>
        <c:shape val="box"/>
        <c:axId val="127253120"/>
        <c:axId val="130875776"/>
        <c:axId val="0"/>
      </c:bar3DChart>
      <c:catAx>
        <c:axId val="1272531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875776"/>
        <c:crosses val="autoZero"/>
        <c:auto val="1"/>
        <c:lblAlgn val="ctr"/>
        <c:lblOffset val="100"/>
      </c:catAx>
      <c:valAx>
        <c:axId val="1308757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7253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48752651627819682"/>
          <c:y val="6.1089588121490375E-3"/>
          <c:w val="0.44748677289000993"/>
          <c:h val="0.74055251924803045"/>
        </c:manualLayout>
      </c:layout>
      <c:bar3DChart>
        <c:barDir val="bar"/>
        <c:grouping val="clustered"/>
        <c:ser>
          <c:idx val="0"/>
          <c:order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Лист1!$I$51:$K$51</c:f>
              <c:strCache>
                <c:ptCount val="3"/>
                <c:pt idx="0">
                  <c:v>Фактически обучено в 2024 г., чел.</c:v>
                </c:pt>
                <c:pt idx="1">
                  <c:v>Потребность в обучении в год, чел.</c:v>
                </c:pt>
                <c:pt idx="2">
                  <c:v>Дополнительная потребность в обучении, чел. в год</c:v>
                </c:pt>
              </c:strCache>
            </c:strRef>
          </c:cat>
          <c:val>
            <c:numRef>
              <c:f>Лист1!$I$52:$K$52</c:f>
              <c:numCache>
                <c:formatCode>General</c:formatCode>
                <c:ptCount val="3"/>
                <c:pt idx="0">
                  <c:v>63</c:v>
                </c:pt>
                <c:pt idx="1">
                  <c:v>150</c:v>
                </c:pt>
                <c:pt idx="2">
                  <c:v>87</c:v>
                </c:pt>
              </c:numCache>
            </c:numRef>
          </c:val>
        </c:ser>
        <c:dLbls>
          <c:showVal val="1"/>
        </c:dLbls>
        <c:shape val="box"/>
        <c:axId val="137027584"/>
        <c:axId val="137029120"/>
        <c:axId val="0"/>
      </c:bar3DChart>
      <c:catAx>
        <c:axId val="1370275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029120"/>
        <c:crosses val="autoZero"/>
        <c:auto val="1"/>
        <c:lblAlgn val="ctr"/>
        <c:lblOffset val="100"/>
      </c:catAx>
      <c:valAx>
        <c:axId val="1370291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02758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Лист1!$I$61:$J$61</c:f>
              <c:strCache>
                <c:ptCount val="2"/>
                <c:pt idx="0">
                  <c:v>Инвестиции на обучение  в 2024 г., руб.</c:v>
                </c:pt>
                <c:pt idx="1">
                  <c:v>Необходимы инвестиции в год на обучение, руб.</c:v>
                </c:pt>
              </c:strCache>
            </c:strRef>
          </c:cat>
          <c:val>
            <c:numRef>
              <c:f>Лист1!$I$62:$J$62</c:f>
              <c:numCache>
                <c:formatCode>General</c:formatCode>
                <c:ptCount val="2"/>
                <c:pt idx="0">
                  <c:v>883000</c:v>
                </c:pt>
                <c:pt idx="1">
                  <c:v>2102250</c:v>
                </c:pt>
              </c:numCache>
            </c:numRef>
          </c:val>
        </c:ser>
        <c:dLbls>
          <c:showVal val="1"/>
        </c:dLbls>
        <c:shape val="box"/>
        <c:axId val="136717440"/>
        <c:axId val="136718976"/>
        <c:axId val="0"/>
      </c:bar3DChart>
      <c:catAx>
        <c:axId val="13671744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718976"/>
        <c:crosses val="autoZero"/>
        <c:auto val="1"/>
        <c:lblAlgn val="ctr"/>
        <c:lblOffset val="100"/>
      </c:catAx>
      <c:valAx>
        <c:axId val="1367189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71744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Предмет исследования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Объект исследования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2CDC18DA-84B0-4875-9595-478E5ADF1AC6}">
      <dgm:prSet custT="1"/>
      <dgm:spPr/>
      <dgm:t>
        <a:bodyPr/>
        <a:lstStyle/>
        <a:p>
          <a:pPr algn="ctr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Компания АО «Жигулевские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СтройМатериалы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D5E0A80-970F-4929-BF0B-246F76072EB7}" type="parTrans" cxnId="{FEA5456B-6936-4A47-89FA-1CCE609D079B}">
      <dgm:prSet/>
      <dgm:spPr/>
      <dgm:t>
        <a:bodyPr/>
        <a:lstStyle/>
        <a:p>
          <a:endParaRPr lang="ru-RU"/>
        </a:p>
      </dgm:t>
    </dgm:pt>
    <dgm:pt modelId="{C0509622-7DEF-49F9-9996-DBD966C77451}" type="sibTrans" cxnId="{FEA5456B-6936-4A47-89FA-1CCE609D079B}">
      <dgm:prSet/>
      <dgm:spPr/>
      <dgm:t>
        <a:bodyPr/>
        <a:lstStyle/>
        <a:p>
          <a:endParaRPr lang="ru-RU"/>
        </a:p>
      </dgm:t>
    </dgm:pt>
    <dgm:pt modelId="{B3BA1A6D-8AC4-4073-ABEA-BB71387D7FC4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Система обучения сотрудников компании АО «Жигулевские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СтройМатериалы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394C65-FA14-4801-BBA6-BCEA469BCBEC}" type="parTrans" cxnId="{BF162BC6-B233-49C0-9ED7-FD3939067D32}">
      <dgm:prSet/>
      <dgm:spPr/>
      <dgm:t>
        <a:bodyPr/>
        <a:lstStyle/>
        <a:p>
          <a:endParaRPr lang="ru-RU"/>
        </a:p>
      </dgm:t>
    </dgm:pt>
    <dgm:pt modelId="{F7B70F72-1B85-4E7E-9261-6B3B85E780EA}" type="sibTrans" cxnId="{BF162BC6-B233-49C0-9ED7-FD3939067D32}">
      <dgm:prSet/>
      <dgm:spPr/>
      <dgm:t>
        <a:bodyPr/>
        <a:lstStyle/>
        <a:p>
          <a:endParaRPr lang="ru-RU"/>
        </a:p>
      </dgm:t>
    </dgm:pt>
    <dgm:pt modelId="{4E0D862C-A165-41A8-81F3-3B5147688116}" type="pres">
      <dgm:prSet presAssocID="{7C2DE2F8-A368-8A47-86EF-CE0A1F41A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FFA03-2CFF-4468-80F5-D23F32CC56EE}" type="pres">
      <dgm:prSet presAssocID="{5BF8DEBC-4532-164D-BFC7-B5AF88B1D548}" presName="composite" presStyleCnt="0"/>
      <dgm:spPr/>
    </dgm:pt>
    <dgm:pt modelId="{7BE736EE-C6AA-4607-85FD-CBCFD66D2F14}" type="pres">
      <dgm:prSet presAssocID="{5BF8DEBC-4532-164D-BFC7-B5AF88B1D5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FABB3-CD31-43D6-BD2C-6CED00FCD5A5}" type="pres">
      <dgm:prSet presAssocID="{5BF8DEBC-4532-164D-BFC7-B5AF88B1D548}" presName="desTx" presStyleLbl="alignAccFollowNode1" presStyleIdx="0" presStyleCnt="2" custScaleX="119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961E-64D8-4F02-A0CC-CD620B89785A}" type="pres">
      <dgm:prSet presAssocID="{57187DE0-05C4-324F-878E-D809D06E4D8C}" presName="space" presStyleCnt="0"/>
      <dgm:spPr/>
    </dgm:pt>
    <dgm:pt modelId="{7C1CDD5A-A3E4-436B-ACF0-4995CF348721}" type="pres">
      <dgm:prSet presAssocID="{016D005A-6DAD-934A-9E9A-D6402B04C8DA}" presName="composite" presStyleCnt="0"/>
      <dgm:spPr/>
    </dgm:pt>
    <dgm:pt modelId="{56FB23C5-BD42-41F9-90AE-4297F344F7B6}" type="pres">
      <dgm:prSet presAssocID="{016D005A-6DAD-934A-9E9A-D6402B04C8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84C8E-8D32-40F5-8FD6-D0F5E0EC3C7C}" type="pres">
      <dgm:prSet presAssocID="{016D005A-6DAD-934A-9E9A-D6402B04C8DA}" presName="desTx" presStyleLbl="alignAccFollowNode1" presStyleIdx="1" presStyleCnt="2" custScaleX="111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1A2AA-F8DD-4180-9F4A-0156724984B7}" type="presOf" srcId="{B3BA1A6D-8AC4-4073-ABEA-BB71387D7FC4}" destId="{41D84C8E-8D32-40F5-8FD6-D0F5E0EC3C7C}" srcOrd="0" destOrd="0" presId="urn:microsoft.com/office/officeart/2005/8/layout/hList1"/>
    <dgm:cxn modelId="{BF162BC6-B233-49C0-9ED7-FD3939067D32}" srcId="{016D005A-6DAD-934A-9E9A-D6402B04C8DA}" destId="{B3BA1A6D-8AC4-4073-ABEA-BB71387D7FC4}" srcOrd="0" destOrd="0" parTransId="{A4394C65-FA14-4801-BBA6-BCEA469BCBEC}" sibTransId="{F7B70F72-1B85-4E7E-9261-6B3B85E780EA}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139AEFAF-D1A4-4DA3-80C2-D24CAF420825}" type="presOf" srcId="{7C2DE2F8-A368-8A47-86EF-CE0A1F41AED2}" destId="{4E0D862C-A165-41A8-81F3-3B5147688116}" srcOrd="0" destOrd="0" presId="urn:microsoft.com/office/officeart/2005/8/layout/hList1"/>
    <dgm:cxn modelId="{FEA5456B-6936-4A47-89FA-1CCE609D079B}" srcId="{5BF8DEBC-4532-164D-BFC7-B5AF88B1D548}" destId="{2CDC18DA-84B0-4875-9595-478E5ADF1AC6}" srcOrd="0" destOrd="0" parTransId="{8D5E0A80-970F-4929-BF0B-246F76072EB7}" sibTransId="{C0509622-7DEF-49F9-9996-DBD966C77451}"/>
    <dgm:cxn modelId="{78C4CF87-4EFC-4615-9C57-E59DFD846FD8}" type="presOf" srcId="{016D005A-6DAD-934A-9E9A-D6402B04C8DA}" destId="{56FB23C5-BD42-41F9-90AE-4297F344F7B6}" srcOrd="0" destOrd="0" presId="urn:microsoft.com/office/officeart/2005/8/layout/hList1"/>
    <dgm:cxn modelId="{4A464706-09B7-436B-9F66-7741DE02F4C6}" type="presOf" srcId="{2CDC18DA-84B0-4875-9595-478E5ADF1AC6}" destId="{6D7FABB3-CD31-43D6-BD2C-6CED00FCD5A5}" srcOrd="0" destOrd="0" presId="urn:microsoft.com/office/officeart/2005/8/layout/hList1"/>
    <dgm:cxn modelId="{1AA62F60-DEC3-4C98-8E0C-0F3497109E52}" type="presOf" srcId="{5BF8DEBC-4532-164D-BFC7-B5AF88B1D548}" destId="{7BE736EE-C6AA-4607-85FD-CBCFD66D2F14}" srcOrd="0" destOrd="0" presId="urn:microsoft.com/office/officeart/2005/8/layout/hList1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400BD55E-6CAC-443E-8D92-B369E0AC0A5C}" type="presParOf" srcId="{4E0D862C-A165-41A8-81F3-3B5147688116}" destId="{077FFA03-2CFF-4468-80F5-D23F32CC56EE}" srcOrd="0" destOrd="0" presId="urn:microsoft.com/office/officeart/2005/8/layout/hList1"/>
    <dgm:cxn modelId="{045C59DE-C100-4386-BEAC-9492E0A36235}" type="presParOf" srcId="{077FFA03-2CFF-4468-80F5-D23F32CC56EE}" destId="{7BE736EE-C6AA-4607-85FD-CBCFD66D2F14}" srcOrd="0" destOrd="0" presId="urn:microsoft.com/office/officeart/2005/8/layout/hList1"/>
    <dgm:cxn modelId="{570A5278-7495-4779-9BB1-11F1F05E1250}" type="presParOf" srcId="{077FFA03-2CFF-4468-80F5-D23F32CC56EE}" destId="{6D7FABB3-CD31-43D6-BD2C-6CED00FCD5A5}" srcOrd="1" destOrd="0" presId="urn:microsoft.com/office/officeart/2005/8/layout/hList1"/>
    <dgm:cxn modelId="{3F65CD99-92DF-43A1-990F-DF580C61B0D3}" type="presParOf" srcId="{4E0D862C-A165-41A8-81F3-3B5147688116}" destId="{10BE961E-64D8-4F02-A0CC-CD620B89785A}" srcOrd="1" destOrd="0" presId="urn:microsoft.com/office/officeart/2005/8/layout/hList1"/>
    <dgm:cxn modelId="{7B37830D-40C2-490D-8652-3ED24B0805BA}" type="presParOf" srcId="{4E0D862C-A165-41A8-81F3-3B5147688116}" destId="{7C1CDD5A-A3E4-436B-ACF0-4995CF348721}" srcOrd="2" destOrd="0" presId="urn:microsoft.com/office/officeart/2005/8/layout/hList1"/>
    <dgm:cxn modelId="{1DC778C0-2D0C-49DB-990C-A3A7209C98C7}" type="presParOf" srcId="{7C1CDD5A-A3E4-436B-ACF0-4995CF348721}" destId="{56FB23C5-BD42-41F9-90AE-4297F344F7B6}" srcOrd="0" destOrd="0" presId="urn:microsoft.com/office/officeart/2005/8/layout/hList1"/>
    <dgm:cxn modelId="{6C4BD0EC-E465-48B5-9AF8-61223BF3DDE6}" type="presParOf" srcId="{7C1CDD5A-A3E4-436B-ACF0-4995CF348721}" destId="{41D84C8E-8D32-40F5-8FD6-D0F5E0EC3C7C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Высококвалифицированные и мотивированные сотрудники становятся основным активом, способствующим выполнению стратегических задач. Однако реальность такова, что многие компании сталкиваются с трудностями во внедрении эффективных систем обучения, что, в свою очередь, отражается на производительности и качестве выполняемых задач.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Обучение персонала - это не просто формальная процедура, а стратегически важный процесс, определяющий конкурентоспособность и инновационное развитие организации. В условиях глобализации и ускоренных темпов технологических изменений, компании должны активно адаптироваться к динамично меняющимся требованиям рынка.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24EC1E21-C094-4078-8A2B-9280C96B5BD8}" type="pres">
      <dgm:prSet presAssocID="{7C2DE2F8-A368-8A47-86EF-CE0A1F41AE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5CFAB-5268-41A5-9DC3-8FCFB6C0DB52}" type="pres">
      <dgm:prSet presAssocID="{5BF8DEBC-4532-164D-BFC7-B5AF88B1D548}" presName="circle1" presStyleLbl="node1" presStyleIdx="0" presStyleCnt="2"/>
      <dgm:spPr/>
    </dgm:pt>
    <dgm:pt modelId="{5B8BCB8F-0249-4995-9621-D048D8895FB3}" type="pres">
      <dgm:prSet presAssocID="{5BF8DEBC-4532-164D-BFC7-B5AF88B1D548}" presName="space" presStyleCnt="0"/>
      <dgm:spPr/>
    </dgm:pt>
    <dgm:pt modelId="{994D0F4C-1F0B-462E-9D5D-32E92A6664D1}" type="pres">
      <dgm:prSet presAssocID="{5BF8DEBC-4532-164D-BFC7-B5AF88B1D548}" presName="rect1" presStyleLbl="alignAcc1" presStyleIdx="0" presStyleCnt="2"/>
      <dgm:spPr/>
      <dgm:t>
        <a:bodyPr/>
        <a:lstStyle/>
        <a:p>
          <a:endParaRPr lang="ru-RU"/>
        </a:p>
      </dgm:t>
    </dgm:pt>
    <dgm:pt modelId="{6EBACA8D-725F-4230-948E-96A22DB4899D}" type="pres">
      <dgm:prSet presAssocID="{016D005A-6DAD-934A-9E9A-D6402B04C8DA}" presName="vertSpace2" presStyleLbl="node1" presStyleIdx="0" presStyleCnt="2"/>
      <dgm:spPr/>
    </dgm:pt>
    <dgm:pt modelId="{71D7B3FC-1A96-4D6B-9977-52D247F14B04}" type="pres">
      <dgm:prSet presAssocID="{016D005A-6DAD-934A-9E9A-D6402B04C8DA}" presName="circle2" presStyleLbl="node1" presStyleIdx="1" presStyleCnt="2"/>
      <dgm:spPr/>
    </dgm:pt>
    <dgm:pt modelId="{563DF2E8-886C-40D0-AAB2-DE0A6F302578}" type="pres">
      <dgm:prSet presAssocID="{016D005A-6DAD-934A-9E9A-D6402B04C8DA}" presName="rect2" presStyleLbl="alignAcc1" presStyleIdx="1" presStyleCnt="2"/>
      <dgm:spPr/>
      <dgm:t>
        <a:bodyPr/>
        <a:lstStyle/>
        <a:p>
          <a:endParaRPr lang="ru-RU"/>
        </a:p>
      </dgm:t>
    </dgm:pt>
    <dgm:pt modelId="{9A2F8F1B-D7A4-4E96-B9EA-285014911C28}" type="pres">
      <dgm:prSet presAssocID="{5BF8DEBC-4532-164D-BFC7-B5AF88B1D54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77DA0-DE70-4310-9E2A-BA345FADF337}" type="pres">
      <dgm:prSet presAssocID="{016D005A-6DAD-934A-9E9A-D6402B04C8D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39B655CF-2972-464C-A511-900DB9E879A1}" type="presOf" srcId="{7C2DE2F8-A368-8A47-86EF-CE0A1F41AED2}" destId="{24EC1E21-C094-4078-8A2B-9280C96B5BD8}" srcOrd="0" destOrd="0" presId="urn:microsoft.com/office/officeart/2005/8/layout/target3"/>
    <dgm:cxn modelId="{57F2AFF5-2FD5-4B20-B199-6586C06216B5}" type="presOf" srcId="{5BF8DEBC-4532-164D-BFC7-B5AF88B1D548}" destId="{9A2F8F1B-D7A4-4E96-B9EA-285014911C28}" srcOrd="1" destOrd="0" presId="urn:microsoft.com/office/officeart/2005/8/layout/target3"/>
    <dgm:cxn modelId="{B2ECF239-4EDF-4AE4-B753-33CB25011AB4}" type="presOf" srcId="{016D005A-6DAD-934A-9E9A-D6402B04C8DA}" destId="{CFE77DA0-DE70-4310-9E2A-BA345FADF337}" srcOrd="1" destOrd="0" presId="urn:microsoft.com/office/officeart/2005/8/layout/target3"/>
    <dgm:cxn modelId="{5D57EC38-50E2-4DA7-B613-95D165FFDD3B}" type="presOf" srcId="{016D005A-6DAD-934A-9E9A-D6402B04C8DA}" destId="{563DF2E8-886C-40D0-AAB2-DE0A6F302578}" srcOrd="0" destOrd="0" presId="urn:microsoft.com/office/officeart/2005/8/layout/target3"/>
    <dgm:cxn modelId="{C2A1C6E5-0492-40EC-A258-8D831278147B}" type="presOf" srcId="{5BF8DEBC-4532-164D-BFC7-B5AF88B1D548}" destId="{994D0F4C-1F0B-462E-9D5D-32E92A6664D1}" srcOrd="0" destOrd="0" presId="urn:microsoft.com/office/officeart/2005/8/layout/target3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F951F902-A34B-438A-BCA4-FAB06AA697ED}" type="presParOf" srcId="{24EC1E21-C094-4078-8A2B-9280C96B5BD8}" destId="{9615CFAB-5268-41A5-9DC3-8FCFB6C0DB52}" srcOrd="0" destOrd="0" presId="urn:microsoft.com/office/officeart/2005/8/layout/target3"/>
    <dgm:cxn modelId="{FBD65CDF-6CD0-4329-BEF8-6844CFB4D357}" type="presParOf" srcId="{24EC1E21-C094-4078-8A2B-9280C96B5BD8}" destId="{5B8BCB8F-0249-4995-9621-D048D8895FB3}" srcOrd="1" destOrd="0" presId="urn:microsoft.com/office/officeart/2005/8/layout/target3"/>
    <dgm:cxn modelId="{4D0F30B4-CF6F-466B-8DB9-5878CE8400FE}" type="presParOf" srcId="{24EC1E21-C094-4078-8A2B-9280C96B5BD8}" destId="{994D0F4C-1F0B-462E-9D5D-32E92A6664D1}" srcOrd="2" destOrd="0" presId="urn:microsoft.com/office/officeart/2005/8/layout/target3"/>
    <dgm:cxn modelId="{8916802B-3384-4A74-92C7-A8560BDD867C}" type="presParOf" srcId="{24EC1E21-C094-4078-8A2B-9280C96B5BD8}" destId="{6EBACA8D-725F-4230-948E-96A22DB4899D}" srcOrd="3" destOrd="0" presId="urn:microsoft.com/office/officeart/2005/8/layout/target3"/>
    <dgm:cxn modelId="{216262E9-AD18-4455-BF77-281A3E06D422}" type="presParOf" srcId="{24EC1E21-C094-4078-8A2B-9280C96B5BD8}" destId="{71D7B3FC-1A96-4D6B-9977-52D247F14B04}" srcOrd="4" destOrd="0" presId="urn:microsoft.com/office/officeart/2005/8/layout/target3"/>
    <dgm:cxn modelId="{7FC16052-CC9F-428D-B976-2429C987CD05}" type="presParOf" srcId="{24EC1E21-C094-4078-8A2B-9280C96B5BD8}" destId="{563DF2E8-886C-40D0-AAB2-DE0A6F302578}" srcOrd="5" destOrd="0" presId="urn:microsoft.com/office/officeart/2005/8/layout/target3"/>
    <dgm:cxn modelId="{7BEE61D2-415E-4D8B-8EC1-BF4A0833B3D9}" type="presParOf" srcId="{24EC1E21-C094-4078-8A2B-9280C96B5BD8}" destId="{9A2F8F1B-D7A4-4E96-B9EA-285014911C28}" srcOrd="6" destOrd="0" presId="urn:microsoft.com/office/officeart/2005/8/layout/target3"/>
    <dgm:cxn modelId="{4B035032-C916-41C8-B5B2-45CACE46325B}" type="presParOf" srcId="{24EC1E21-C094-4078-8A2B-9280C96B5BD8}" destId="{CFE77DA0-DE70-4310-9E2A-BA345FADF337}" srcOrd="7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B5648414-293D-4EE0-9614-8C11B4E83AE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Системой обучения кадров занимаются специалисты отдела кадров, которые отвечают за повышение квалификации сотрудников. Система обучения и развития сотрудников АО «Жигулевские стройматериалы» включает в себя: определение потребностей, формирование бюджета обучения, определение целей обучения, определение содержания программ, выбор методов обучения, обучение, оценка эффективности обучения.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004E919-85F8-48EC-8FE6-E43F859DA724}" type="parTrans" cxnId="{183179F1-0941-4A66-9A4B-D6B71209C5D7}">
      <dgm:prSet/>
      <dgm:spPr/>
      <dgm:t>
        <a:bodyPr/>
        <a:lstStyle/>
        <a:p>
          <a:endParaRPr lang="ru-RU"/>
        </a:p>
      </dgm:t>
    </dgm:pt>
    <dgm:pt modelId="{0389ECED-0AAF-491E-B92A-F1D50B979E3C}" type="sibTrans" cxnId="{183179F1-0941-4A66-9A4B-D6B71209C5D7}">
      <dgm:prSet/>
      <dgm:spPr/>
      <dgm:t>
        <a:bodyPr/>
        <a:lstStyle/>
        <a:p>
          <a:endParaRPr lang="ru-RU"/>
        </a:p>
      </dgm:t>
    </dgm:pt>
    <dgm:pt modelId="{7E5D906E-99E3-476E-8406-9C5DA7BAD4F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Обучение в компании осуществляется только на курсах повышения квалификации. Для этого, работников и специалистов направляют в различные учебные заведения, в частности в: Самарский институт строительства и энергетики, Академию профессиональной подготовки кадров (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АПрофПК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), Учебный центр «Эллада».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C1596A4-5E0A-477F-ACD2-D2673D315848}" type="parTrans" cxnId="{621AE1E5-EE1E-41F3-8C81-BEB85ABF6D4F}">
      <dgm:prSet/>
      <dgm:spPr/>
      <dgm:t>
        <a:bodyPr/>
        <a:lstStyle/>
        <a:p>
          <a:endParaRPr lang="ru-RU"/>
        </a:p>
      </dgm:t>
    </dgm:pt>
    <dgm:pt modelId="{0CB76AD5-5C2E-40FC-ABAD-CC622E1CD67C}" type="sibTrans" cxnId="{621AE1E5-EE1E-41F3-8C81-BEB85ABF6D4F}">
      <dgm:prSet/>
      <dgm:spPr/>
      <dgm:t>
        <a:bodyPr/>
        <a:lstStyle/>
        <a:p>
          <a:endParaRPr lang="ru-RU"/>
        </a:p>
      </dgm:t>
    </dgm:pt>
    <dgm:pt modelId="{7A93683B-C810-42E2-90D1-AC363311E7E7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935A0-0946-4232-AFF8-B0A615975DC4}" type="pres">
      <dgm:prSet presAssocID="{BE9B9B39-9F6D-094C-9F6F-6B2E94872DA2}" presName="composite" presStyleCnt="0"/>
      <dgm:spPr/>
    </dgm:pt>
    <dgm:pt modelId="{D8DEF919-27B3-450A-B70F-9DCA35AB554C}" type="pres">
      <dgm:prSet presAssocID="{BE9B9B39-9F6D-094C-9F6F-6B2E94872DA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7FCD-0033-43E8-AA53-00D49D51290B}" type="pres">
      <dgm:prSet presAssocID="{BE9B9B39-9F6D-094C-9F6F-6B2E94872DA2}" presName="descendantText" presStyleLbl="alignAcc1" presStyleIdx="0" presStyleCnt="2" custScaleY="14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EE8-9022-4248-9808-865161268A71}" type="pres">
      <dgm:prSet presAssocID="{66B08DFD-54C2-1649-B488-D35A8218F0AA}" presName="sp" presStyleCnt="0"/>
      <dgm:spPr/>
    </dgm:pt>
    <dgm:pt modelId="{8B9C09DA-7642-4F92-BDD3-774B4A415C88}" type="pres">
      <dgm:prSet presAssocID="{C7F93F69-538F-374C-8874-F31AF059ED9C}" presName="composite" presStyleCnt="0"/>
      <dgm:spPr/>
    </dgm:pt>
    <dgm:pt modelId="{C1A0F344-FAB8-4C5C-9795-6A90A78513DB}" type="pres">
      <dgm:prSet presAssocID="{C7F93F69-538F-374C-8874-F31AF059ED9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4686-1F8A-4F3C-8340-660FEF1C18ED}" type="pres">
      <dgm:prSet presAssocID="{C7F93F69-538F-374C-8874-F31AF059ED9C}" presName="descendantText" presStyleLbl="alignAcc1" presStyleIdx="1" presStyleCnt="2" custScaleY="147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8EF74-9970-4C90-93AA-352FE56C2B95}" type="presOf" srcId="{7E5D906E-99E3-476E-8406-9C5DA7BAD4F4}" destId="{EFC84686-1F8A-4F3C-8340-660FEF1C18ED}" srcOrd="0" destOrd="0" presId="urn:microsoft.com/office/officeart/2005/8/layout/chevron2"/>
    <dgm:cxn modelId="{02651A56-8692-EC46-98D5-910773FE8108}" srcId="{7C2DE2F8-A368-8A47-86EF-CE0A1F41AED2}" destId="{C7F93F69-538F-374C-8874-F31AF059ED9C}" srcOrd="1" destOrd="0" parTransId="{3F74273A-85FD-9D48-A2E3-20FF499AE541}" sibTransId="{9CBB080B-D497-C54C-93C4-51051B3BA0EE}"/>
    <dgm:cxn modelId="{5B417B43-EA06-4CEA-B50D-467902F4F7FD}" type="presOf" srcId="{7C2DE2F8-A368-8A47-86EF-CE0A1F41AED2}" destId="{7A93683B-C810-42E2-90D1-AC363311E7E7}" srcOrd="0" destOrd="0" presId="urn:microsoft.com/office/officeart/2005/8/layout/chevron2"/>
    <dgm:cxn modelId="{171B1D2C-12C1-47C4-8133-C53C2D473DE9}" type="presOf" srcId="{C7F93F69-538F-374C-8874-F31AF059ED9C}" destId="{C1A0F344-FAB8-4C5C-9795-6A90A78513DB}" srcOrd="0" destOrd="0" presId="urn:microsoft.com/office/officeart/2005/8/layout/chevron2"/>
    <dgm:cxn modelId="{1E36361A-F5BC-4B4E-AEF0-A57A7695C556}" type="presOf" srcId="{BE9B9B39-9F6D-094C-9F6F-6B2E94872DA2}" destId="{D8DEF919-27B3-450A-B70F-9DCA35AB554C}" srcOrd="0" destOrd="0" presId="urn:microsoft.com/office/officeart/2005/8/layout/chevron2"/>
    <dgm:cxn modelId="{621AE1E5-EE1E-41F3-8C81-BEB85ABF6D4F}" srcId="{C7F93F69-538F-374C-8874-F31AF059ED9C}" destId="{7E5D906E-99E3-476E-8406-9C5DA7BAD4F4}" srcOrd="0" destOrd="0" parTransId="{3C1596A4-5E0A-477F-ACD2-D2673D315848}" sibTransId="{0CB76AD5-5C2E-40FC-ABAD-CC622E1CD67C}"/>
    <dgm:cxn modelId="{183179F1-0941-4A66-9A4B-D6B71209C5D7}" srcId="{BE9B9B39-9F6D-094C-9F6F-6B2E94872DA2}" destId="{B5648414-293D-4EE0-9614-8C11B4E83AE2}" srcOrd="0" destOrd="0" parTransId="{0004E919-85F8-48EC-8FE6-E43F859DA724}" sibTransId="{0389ECED-0AAF-491E-B92A-F1D50B979E3C}"/>
    <dgm:cxn modelId="{E1F4A456-42B8-4483-B1E7-210E224EC39C}" type="presOf" srcId="{B5648414-293D-4EE0-9614-8C11B4E83AE2}" destId="{73ED7FCD-0033-43E8-AA53-00D49D51290B}" srcOrd="0" destOrd="0" presId="urn:microsoft.com/office/officeart/2005/8/layout/chevron2"/>
    <dgm:cxn modelId="{0DB57ED9-E0BE-1543-BDF0-E1ABE334FB42}" srcId="{7C2DE2F8-A368-8A47-86EF-CE0A1F41AED2}" destId="{BE9B9B39-9F6D-094C-9F6F-6B2E94872DA2}" srcOrd="0" destOrd="0" parTransId="{9AEA05EB-EA8F-BA40-9FD7-003EF64F3F60}" sibTransId="{66B08DFD-54C2-1649-B488-D35A8218F0AA}"/>
    <dgm:cxn modelId="{9FB82709-6833-4FF5-8A96-A398EC0DCEE0}" type="presParOf" srcId="{7A93683B-C810-42E2-90D1-AC363311E7E7}" destId="{77D935A0-0946-4232-AFF8-B0A615975DC4}" srcOrd="0" destOrd="0" presId="urn:microsoft.com/office/officeart/2005/8/layout/chevron2"/>
    <dgm:cxn modelId="{2CAD45EA-67A3-4E8E-90CF-86ED126E5178}" type="presParOf" srcId="{77D935A0-0946-4232-AFF8-B0A615975DC4}" destId="{D8DEF919-27B3-450A-B70F-9DCA35AB554C}" srcOrd="0" destOrd="0" presId="urn:microsoft.com/office/officeart/2005/8/layout/chevron2"/>
    <dgm:cxn modelId="{51403DBD-1E2C-4950-8786-FD57DEE3C951}" type="presParOf" srcId="{77D935A0-0946-4232-AFF8-B0A615975DC4}" destId="{73ED7FCD-0033-43E8-AA53-00D49D51290B}" srcOrd="1" destOrd="0" presId="urn:microsoft.com/office/officeart/2005/8/layout/chevron2"/>
    <dgm:cxn modelId="{C2E6D256-45D9-4742-8FCC-327A071B2BE4}" type="presParOf" srcId="{7A93683B-C810-42E2-90D1-AC363311E7E7}" destId="{EA21EEE8-9022-4248-9808-865161268A71}" srcOrd="1" destOrd="0" presId="urn:microsoft.com/office/officeart/2005/8/layout/chevron2"/>
    <dgm:cxn modelId="{21AEF445-F73A-403C-A53D-889C014196F6}" type="presParOf" srcId="{7A93683B-C810-42E2-90D1-AC363311E7E7}" destId="{8B9C09DA-7642-4F92-BDD3-774B4A415C88}" srcOrd="2" destOrd="0" presId="urn:microsoft.com/office/officeart/2005/8/layout/chevron2"/>
    <dgm:cxn modelId="{3FEC016A-EA8A-40FA-9433-79007357AA0A}" type="presParOf" srcId="{8B9C09DA-7642-4F92-BDD3-774B4A415C88}" destId="{C1A0F344-FAB8-4C5C-9795-6A90A78513DB}" srcOrd="0" destOrd="0" presId="urn:microsoft.com/office/officeart/2005/8/layout/chevron2"/>
    <dgm:cxn modelId="{032372B5-D35E-41B6-8894-2DD187320E7B}" type="presParOf" srcId="{8B9C09DA-7642-4F92-BDD3-774B4A415C88}" destId="{EFC84686-1F8A-4F3C-8340-660FEF1C18E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B5648414-293D-4EE0-9614-8C11B4E83AE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обучение осуществляется только с помощью сторонних организаций, не развивается корпоративное обучение (отсутствует корпоративный учебный пункт)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004E919-85F8-48EC-8FE6-E43F859DA724}" type="parTrans" cxnId="{183179F1-0941-4A66-9A4B-D6B71209C5D7}">
      <dgm:prSet/>
      <dgm:spPr/>
      <dgm:t>
        <a:bodyPr/>
        <a:lstStyle/>
        <a:p>
          <a:endParaRPr lang="ru-RU"/>
        </a:p>
      </dgm:t>
    </dgm:pt>
    <dgm:pt modelId="{0389ECED-0AAF-491E-B92A-F1D50B979E3C}" type="sibTrans" cxnId="{183179F1-0941-4A66-9A4B-D6B71209C5D7}">
      <dgm:prSet/>
      <dgm:spPr/>
      <dgm:t>
        <a:bodyPr/>
        <a:lstStyle/>
        <a:p>
          <a:endParaRPr lang="ru-RU"/>
        </a:p>
      </dgm:t>
    </dgm:pt>
    <dgm:pt modelId="{7E5D906E-99E3-476E-8406-9C5DA7BAD4F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не осуществляется обучение по вакансиям, связанные с развитием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цифровизации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роботизации и искусственного интеллекта в строительной отрасли;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C1596A4-5E0A-477F-ACD2-D2673D315848}" type="parTrans" cxnId="{621AE1E5-EE1E-41F3-8C81-BEB85ABF6D4F}">
      <dgm:prSet/>
      <dgm:spPr/>
      <dgm:t>
        <a:bodyPr/>
        <a:lstStyle/>
        <a:p>
          <a:endParaRPr lang="ru-RU"/>
        </a:p>
      </dgm:t>
    </dgm:pt>
    <dgm:pt modelId="{0CB76AD5-5C2E-40FC-ABAD-CC622E1CD67C}" type="sibTrans" cxnId="{621AE1E5-EE1E-41F3-8C81-BEB85ABF6D4F}">
      <dgm:prSet/>
      <dgm:spPr/>
      <dgm:t>
        <a:bodyPr/>
        <a:lstStyle/>
        <a:p>
          <a:endParaRPr lang="ru-RU"/>
        </a:p>
      </dgm:t>
    </dgm:pt>
    <dgm:pt modelId="{7A93683B-C810-42E2-90D1-AC363311E7E7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935A0-0946-4232-AFF8-B0A615975DC4}" type="pres">
      <dgm:prSet presAssocID="{BE9B9B39-9F6D-094C-9F6F-6B2E94872DA2}" presName="composite" presStyleCnt="0"/>
      <dgm:spPr/>
    </dgm:pt>
    <dgm:pt modelId="{D8DEF919-27B3-450A-B70F-9DCA35AB554C}" type="pres">
      <dgm:prSet presAssocID="{BE9B9B39-9F6D-094C-9F6F-6B2E94872DA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7FCD-0033-43E8-AA53-00D49D51290B}" type="pres">
      <dgm:prSet presAssocID="{BE9B9B39-9F6D-094C-9F6F-6B2E94872DA2}" presName="descendantText" presStyleLbl="alignAcc1" presStyleIdx="0" presStyleCnt="2" custScaleY="14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EE8-9022-4248-9808-865161268A71}" type="pres">
      <dgm:prSet presAssocID="{66B08DFD-54C2-1649-B488-D35A8218F0AA}" presName="sp" presStyleCnt="0"/>
      <dgm:spPr/>
    </dgm:pt>
    <dgm:pt modelId="{8B9C09DA-7642-4F92-BDD3-774B4A415C88}" type="pres">
      <dgm:prSet presAssocID="{C7F93F69-538F-374C-8874-F31AF059ED9C}" presName="composite" presStyleCnt="0"/>
      <dgm:spPr/>
    </dgm:pt>
    <dgm:pt modelId="{C1A0F344-FAB8-4C5C-9795-6A90A78513DB}" type="pres">
      <dgm:prSet presAssocID="{C7F93F69-538F-374C-8874-F31AF059ED9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4686-1F8A-4F3C-8340-660FEF1C18ED}" type="pres">
      <dgm:prSet presAssocID="{C7F93F69-538F-374C-8874-F31AF059ED9C}" presName="descendantText" presStyleLbl="alignAcc1" presStyleIdx="1" presStyleCnt="2" custScaleY="101881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51A56-8692-EC46-98D5-910773FE8108}" srcId="{7C2DE2F8-A368-8A47-86EF-CE0A1F41AED2}" destId="{C7F93F69-538F-374C-8874-F31AF059ED9C}" srcOrd="1" destOrd="0" parTransId="{3F74273A-85FD-9D48-A2E3-20FF499AE541}" sibTransId="{9CBB080B-D497-C54C-93C4-51051B3BA0EE}"/>
    <dgm:cxn modelId="{D5D1665A-A3DF-41D3-B24B-A2D250792847}" type="presOf" srcId="{BE9B9B39-9F6D-094C-9F6F-6B2E94872DA2}" destId="{D8DEF919-27B3-450A-B70F-9DCA35AB554C}" srcOrd="0" destOrd="0" presId="urn:microsoft.com/office/officeart/2005/8/layout/chevron2"/>
    <dgm:cxn modelId="{9861C2C0-44C6-44DC-9283-CADB94966142}" type="presOf" srcId="{C7F93F69-538F-374C-8874-F31AF059ED9C}" destId="{C1A0F344-FAB8-4C5C-9795-6A90A78513DB}" srcOrd="0" destOrd="0" presId="urn:microsoft.com/office/officeart/2005/8/layout/chevron2"/>
    <dgm:cxn modelId="{D2CE02B9-531C-4F9A-81DF-6FB68A41FEE1}" type="presOf" srcId="{B5648414-293D-4EE0-9614-8C11B4E83AE2}" destId="{73ED7FCD-0033-43E8-AA53-00D49D51290B}" srcOrd="0" destOrd="0" presId="urn:microsoft.com/office/officeart/2005/8/layout/chevron2"/>
    <dgm:cxn modelId="{621AE1E5-EE1E-41F3-8C81-BEB85ABF6D4F}" srcId="{C7F93F69-538F-374C-8874-F31AF059ED9C}" destId="{7E5D906E-99E3-476E-8406-9C5DA7BAD4F4}" srcOrd="0" destOrd="0" parTransId="{3C1596A4-5E0A-477F-ACD2-D2673D315848}" sibTransId="{0CB76AD5-5C2E-40FC-ABAD-CC622E1CD67C}"/>
    <dgm:cxn modelId="{183179F1-0941-4A66-9A4B-D6B71209C5D7}" srcId="{BE9B9B39-9F6D-094C-9F6F-6B2E94872DA2}" destId="{B5648414-293D-4EE0-9614-8C11B4E83AE2}" srcOrd="0" destOrd="0" parTransId="{0004E919-85F8-48EC-8FE6-E43F859DA724}" sibTransId="{0389ECED-0AAF-491E-B92A-F1D50B979E3C}"/>
    <dgm:cxn modelId="{966CB3BB-603E-49CC-A5A6-A1D5B8B11D9B}" type="presOf" srcId="{7E5D906E-99E3-476E-8406-9C5DA7BAD4F4}" destId="{EFC84686-1F8A-4F3C-8340-660FEF1C18ED}" srcOrd="0" destOrd="0" presId="urn:microsoft.com/office/officeart/2005/8/layout/chevron2"/>
    <dgm:cxn modelId="{3E425F89-0F11-4421-93B0-709753AFB619}" type="presOf" srcId="{7C2DE2F8-A368-8A47-86EF-CE0A1F41AED2}" destId="{7A93683B-C810-42E2-90D1-AC363311E7E7}" srcOrd="0" destOrd="0" presId="urn:microsoft.com/office/officeart/2005/8/layout/chevron2"/>
    <dgm:cxn modelId="{0DB57ED9-E0BE-1543-BDF0-E1ABE334FB42}" srcId="{7C2DE2F8-A368-8A47-86EF-CE0A1F41AED2}" destId="{BE9B9B39-9F6D-094C-9F6F-6B2E94872DA2}" srcOrd="0" destOrd="0" parTransId="{9AEA05EB-EA8F-BA40-9FD7-003EF64F3F60}" sibTransId="{66B08DFD-54C2-1649-B488-D35A8218F0AA}"/>
    <dgm:cxn modelId="{C66E5758-8211-4733-BB64-C1DE9EF7F36E}" type="presParOf" srcId="{7A93683B-C810-42E2-90D1-AC363311E7E7}" destId="{77D935A0-0946-4232-AFF8-B0A615975DC4}" srcOrd="0" destOrd="0" presId="urn:microsoft.com/office/officeart/2005/8/layout/chevron2"/>
    <dgm:cxn modelId="{CBD98A8A-8608-4114-8E8B-D1FCDD695C77}" type="presParOf" srcId="{77D935A0-0946-4232-AFF8-B0A615975DC4}" destId="{D8DEF919-27B3-450A-B70F-9DCA35AB554C}" srcOrd="0" destOrd="0" presId="urn:microsoft.com/office/officeart/2005/8/layout/chevron2"/>
    <dgm:cxn modelId="{6330F065-98F2-4DBE-8AFC-9C5C846290D5}" type="presParOf" srcId="{77D935A0-0946-4232-AFF8-B0A615975DC4}" destId="{73ED7FCD-0033-43E8-AA53-00D49D51290B}" srcOrd="1" destOrd="0" presId="urn:microsoft.com/office/officeart/2005/8/layout/chevron2"/>
    <dgm:cxn modelId="{DB3D6170-25E1-44E2-AD2E-83832FCEB9E0}" type="presParOf" srcId="{7A93683B-C810-42E2-90D1-AC363311E7E7}" destId="{EA21EEE8-9022-4248-9808-865161268A71}" srcOrd="1" destOrd="0" presId="urn:microsoft.com/office/officeart/2005/8/layout/chevron2"/>
    <dgm:cxn modelId="{EF360C5F-9169-45EC-A713-CD520373CC6B}" type="presParOf" srcId="{7A93683B-C810-42E2-90D1-AC363311E7E7}" destId="{8B9C09DA-7642-4F92-BDD3-774B4A415C88}" srcOrd="2" destOrd="0" presId="urn:microsoft.com/office/officeart/2005/8/layout/chevron2"/>
    <dgm:cxn modelId="{4223F153-7C6E-4F33-BAEA-C4E2DCCCB4A1}" type="presParOf" srcId="{8B9C09DA-7642-4F92-BDD3-774B4A415C88}" destId="{C1A0F344-FAB8-4C5C-9795-6A90A78513DB}" srcOrd="0" destOrd="0" presId="urn:microsoft.com/office/officeart/2005/8/layout/chevron2"/>
    <dgm:cxn modelId="{2B5C6C79-9738-4112-87E1-DA4EE7DC8F2C}" type="presParOf" srcId="{8B9C09DA-7642-4F92-BDD3-774B4A415C88}" destId="{EFC84686-1F8A-4F3C-8340-660FEF1C18ED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B5648414-293D-4EE0-9614-8C11B4E83AE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.при обучении не применяется искусственный интеллект,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чат-боты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; оценка системы обучения осуществляется в ручную, без применения специальных программ и искусственного интеллекта;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004E919-85F8-48EC-8FE6-E43F859DA724}" type="parTrans" cxnId="{183179F1-0941-4A66-9A4B-D6B71209C5D7}">
      <dgm:prSet/>
      <dgm:spPr/>
      <dgm:t>
        <a:bodyPr/>
        <a:lstStyle/>
        <a:p>
          <a:endParaRPr lang="ru-RU"/>
        </a:p>
      </dgm:t>
    </dgm:pt>
    <dgm:pt modelId="{0389ECED-0AAF-491E-B92A-F1D50B979E3C}" type="sibTrans" cxnId="{183179F1-0941-4A66-9A4B-D6B71209C5D7}">
      <dgm:prSet/>
      <dgm:spPr/>
      <dgm:t>
        <a:bodyPr/>
        <a:lstStyle/>
        <a:p>
          <a:endParaRPr lang="ru-RU"/>
        </a:p>
      </dgm:t>
    </dgm:pt>
    <dgm:pt modelId="{7E5D906E-99E3-476E-8406-9C5DA7BAD4F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для получения обратной связи применяются устаревшие методы (бумажные опросы), не используются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чат-боты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и искусственный интеллект; отсутствует система наставничества, не анализируются причины увольнений.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C1596A4-5E0A-477F-ACD2-D2673D315848}" type="parTrans" cxnId="{621AE1E5-EE1E-41F3-8C81-BEB85ABF6D4F}">
      <dgm:prSet/>
      <dgm:spPr/>
      <dgm:t>
        <a:bodyPr/>
        <a:lstStyle/>
        <a:p>
          <a:endParaRPr lang="ru-RU"/>
        </a:p>
      </dgm:t>
    </dgm:pt>
    <dgm:pt modelId="{0CB76AD5-5C2E-40FC-ABAD-CC622E1CD67C}" type="sibTrans" cxnId="{621AE1E5-EE1E-41F3-8C81-BEB85ABF6D4F}">
      <dgm:prSet/>
      <dgm:spPr/>
      <dgm:t>
        <a:bodyPr/>
        <a:lstStyle/>
        <a:p>
          <a:endParaRPr lang="ru-RU"/>
        </a:p>
      </dgm:t>
    </dgm:pt>
    <dgm:pt modelId="{7A93683B-C810-42E2-90D1-AC363311E7E7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935A0-0946-4232-AFF8-B0A615975DC4}" type="pres">
      <dgm:prSet presAssocID="{BE9B9B39-9F6D-094C-9F6F-6B2E94872DA2}" presName="composite" presStyleCnt="0"/>
      <dgm:spPr/>
    </dgm:pt>
    <dgm:pt modelId="{D8DEF919-27B3-450A-B70F-9DCA35AB554C}" type="pres">
      <dgm:prSet presAssocID="{BE9B9B39-9F6D-094C-9F6F-6B2E94872DA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7FCD-0033-43E8-AA53-00D49D51290B}" type="pres">
      <dgm:prSet presAssocID="{BE9B9B39-9F6D-094C-9F6F-6B2E94872DA2}" presName="descendantText" presStyleLbl="alignAcc1" presStyleIdx="0" presStyleCnt="2" custScaleY="14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EE8-9022-4248-9808-865161268A71}" type="pres">
      <dgm:prSet presAssocID="{66B08DFD-54C2-1649-B488-D35A8218F0AA}" presName="sp" presStyleCnt="0"/>
      <dgm:spPr/>
    </dgm:pt>
    <dgm:pt modelId="{8B9C09DA-7642-4F92-BDD3-774B4A415C88}" type="pres">
      <dgm:prSet presAssocID="{C7F93F69-538F-374C-8874-F31AF059ED9C}" presName="composite" presStyleCnt="0"/>
      <dgm:spPr/>
    </dgm:pt>
    <dgm:pt modelId="{C1A0F344-FAB8-4C5C-9795-6A90A78513DB}" type="pres">
      <dgm:prSet presAssocID="{C7F93F69-538F-374C-8874-F31AF059ED9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4686-1F8A-4F3C-8340-660FEF1C18ED}" type="pres">
      <dgm:prSet presAssocID="{C7F93F69-538F-374C-8874-F31AF059ED9C}" presName="descendantText" presStyleLbl="alignAcc1" presStyleIdx="1" presStyleCnt="2" custScaleY="101881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51A56-8692-EC46-98D5-910773FE8108}" srcId="{7C2DE2F8-A368-8A47-86EF-CE0A1F41AED2}" destId="{C7F93F69-538F-374C-8874-F31AF059ED9C}" srcOrd="1" destOrd="0" parTransId="{3F74273A-85FD-9D48-A2E3-20FF499AE541}" sibTransId="{9CBB080B-D497-C54C-93C4-51051B3BA0EE}"/>
    <dgm:cxn modelId="{52155635-3AE0-421D-B2CD-0C1792587945}" type="presOf" srcId="{7E5D906E-99E3-476E-8406-9C5DA7BAD4F4}" destId="{EFC84686-1F8A-4F3C-8340-660FEF1C18ED}" srcOrd="0" destOrd="0" presId="urn:microsoft.com/office/officeart/2005/8/layout/chevron2"/>
    <dgm:cxn modelId="{B015DDF2-BC38-4D4F-8935-62B0193EBF35}" type="presOf" srcId="{C7F93F69-538F-374C-8874-F31AF059ED9C}" destId="{C1A0F344-FAB8-4C5C-9795-6A90A78513DB}" srcOrd="0" destOrd="0" presId="urn:microsoft.com/office/officeart/2005/8/layout/chevron2"/>
    <dgm:cxn modelId="{D1E3D01C-355E-4D98-9EE8-F357E3A9A317}" type="presOf" srcId="{BE9B9B39-9F6D-094C-9F6F-6B2E94872DA2}" destId="{D8DEF919-27B3-450A-B70F-9DCA35AB554C}" srcOrd="0" destOrd="0" presId="urn:microsoft.com/office/officeart/2005/8/layout/chevron2"/>
    <dgm:cxn modelId="{621AE1E5-EE1E-41F3-8C81-BEB85ABF6D4F}" srcId="{C7F93F69-538F-374C-8874-F31AF059ED9C}" destId="{7E5D906E-99E3-476E-8406-9C5DA7BAD4F4}" srcOrd="0" destOrd="0" parTransId="{3C1596A4-5E0A-477F-ACD2-D2673D315848}" sibTransId="{0CB76AD5-5C2E-40FC-ABAD-CC622E1CD67C}"/>
    <dgm:cxn modelId="{183179F1-0941-4A66-9A4B-D6B71209C5D7}" srcId="{BE9B9B39-9F6D-094C-9F6F-6B2E94872DA2}" destId="{B5648414-293D-4EE0-9614-8C11B4E83AE2}" srcOrd="0" destOrd="0" parTransId="{0004E919-85F8-48EC-8FE6-E43F859DA724}" sibTransId="{0389ECED-0AAF-491E-B92A-F1D50B979E3C}"/>
    <dgm:cxn modelId="{EAD92C4E-8060-487D-860E-1DC75DC143FD}" type="presOf" srcId="{B5648414-293D-4EE0-9614-8C11B4E83AE2}" destId="{73ED7FCD-0033-43E8-AA53-00D49D51290B}" srcOrd="0" destOrd="0" presId="urn:microsoft.com/office/officeart/2005/8/layout/chevron2"/>
    <dgm:cxn modelId="{76AD654F-3F89-412A-9066-98EAB9FFC8FE}" type="presOf" srcId="{7C2DE2F8-A368-8A47-86EF-CE0A1F41AED2}" destId="{7A93683B-C810-42E2-90D1-AC363311E7E7}" srcOrd="0" destOrd="0" presId="urn:microsoft.com/office/officeart/2005/8/layout/chevron2"/>
    <dgm:cxn modelId="{0DB57ED9-E0BE-1543-BDF0-E1ABE334FB42}" srcId="{7C2DE2F8-A368-8A47-86EF-CE0A1F41AED2}" destId="{BE9B9B39-9F6D-094C-9F6F-6B2E94872DA2}" srcOrd="0" destOrd="0" parTransId="{9AEA05EB-EA8F-BA40-9FD7-003EF64F3F60}" sibTransId="{66B08DFD-54C2-1649-B488-D35A8218F0AA}"/>
    <dgm:cxn modelId="{538A4C0C-0AE1-40EC-8456-18C008CC8EAB}" type="presParOf" srcId="{7A93683B-C810-42E2-90D1-AC363311E7E7}" destId="{77D935A0-0946-4232-AFF8-B0A615975DC4}" srcOrd="0" destOrd="0" presId="urn:microsoft.com/office/officeart/2005/8/layout/chevron2"/>
    <dgm:cxn modelId="{0F0DD88E-F1C9-4D70-89A4-25599F508607}" type="presParOf" srcId="{77D935A0-0946-4232-AFF8-B0A615975DC4}" destId="{D8DEF919-27B3-450A-B70F-9DCA35AB554C}" srcOrd="0" destOrd="0" presId="urn:microsoft.com/office/officeart/2005/8/layout/chevron2"/>
    <dgm:cxn modelId="{EE6E1BBB-71A0-4B49-A31D-4BB1E0738740}" type="presParOf" srcId="{77D935A0-0946-4232-AFF8-B0A615975DC4}" destId="{73ED7FCD-0033-43E8-AA53-00D49D51290B}" srcOrd="1" destOrd="0" presId="urn:microsoft.com/office/officeart/2005/8/layout/chevron2"/>
    <dgm:cxn modelId="{20755530-7719-4CAC-A844-733153BFBD2F}" type="presParOf" srcId="{7A93683B-C810-42E2-90D1-AC363311E7E7}" destId="{EA21EEE8-9022-4248-9808-865161268A71}" srcOrd="1" destOrd="0" presId="urn:microsoft.com/office/officeart/2005/8/layout/chevron2"/>
    <dgm:cxn modelId="{C63D92FD-2B59-43CD-9CF3-792D90B10414}" type="presParOf" srcId="{7A93683B-C810-42E2-90D1-AC363311E7E7}" destId="{8B9C09DA-7642-4F92-BDD3-774B4A415C88}" srcOrd="2" destOrd="0" presId="urn:microsoft.com/office/officeart/2005/8/layout/chevron2"/>
    <dgm:cxn modelId="{8FDEE443-E904-408B-B2BC-7CE3FA6A05FA}" type="presParOf" srcId="{8B9C09DA-7642-4F92-BDD3-774B4A415C88}" destId="{C1A0F344-FAB8-4C5C-9795-6A90A78513DB}" srcOrd="0" destOrd="0" presId="urn:microsoft.com/office/officeart/2005/8/layout/chevron2"/>
    <dgm:cxn modelId="{75473441-B0D3-4799-AA93-483CD29AA529}" type="presParOf" srcId="{8B9C09DA-7642-4F92-BDD3-774B4A415C88}" destId="{EFC84686-1F8A-4F3C-8340-660FEF1C18ED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D005A-6DAD-934A-9E9A-D6402B04C8D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Внедрение ИИ моделирующего реальные рабочие ситуации в процессе обучения.</a:t>
          </a:r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5BF8DEBC-4532-164D-BFC7-B5AF88B1D54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Создание и развитие корпоративного учебного пункта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B9FB8CF1-B462-45DF-84A2-A8FDA96D0CE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Внедрение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чат-бота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процесс обучения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F9EA37-DD81-4358-86CA-5F2B68A363EF}" type="parTrans" cxnId="{F1F7D417-1186-439A-855C-65A9B4F62885}">
      <dgm:prSet/>
      <dgm:spPr/>
      <dgm:t>
        <a:bodyPr/>
        <a:lstStyle/>
        <a:p>
          <a:endParaRPr lang="ru-RU"/>
        </a:p>
      </dgm:t>
    </dgm:pt>
    <dgm:pt modelId="{68B6C26B-9991-4042-8B0B-4D36118F4151}" type="sibTrans" cxnId="{F1F7D417-1186-439A-855C-65A9B4F62885}">
      <dgm:prSet/>
      <dgm:spPr/>
      <dgm:t>
        <a:bodyPr/>
        <a:lstStyle/>
        <a:p>
          <a:endParaRPr lang="ru-RU"/>
        </a:p>
      </dgm:t>
    </dgm:pt>
    <dgm:pt modelId="{20ECFE26-23F6-496E-9CF4-BA64590B3CC3}" type="pres">
      <dgm:prSet presAssocID="{7C2DE2F8-A368-8A47-86EF-CE0A1F41AE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DB82FB-8AFC-4457-A3CE-D08BC2A327BD}" type="pres">
      <dgm:prSet presAssocID="{5BF8DEBC-4532-164D-BFC7-B5AF88B1D548}" presName="circle1" presStyleLbl="node1" presStyleIdx="0" presStyleCnt="3"/>
      <dgm:spPr/>
    </dgm:pt>
    <dgm:pt modelId="{90112BE4-BCE4-4426-AD02-38DD647BD588}" type="pres">
      <dgm:prSet presAssocID="{5BF8DEBC-4532-164D-BFC7-B5AF88B1D548}" presName="space" presStyleCnt="0"/>
      <dgm:spPr/>
    </dgm:pt>
    <dgm:pt modelId="{A6FC3734-9EED-4270-8922-3CB1B2803BE0}" type="pres">
      <dgm:prSet presAssocID="{5BF8DEBC-4532-164D-BFC7-B5AF88B1D548}" presName="rect1" presStyleLbl="alignAcc1" presStyleIdx="0" presStyleCnt="3"/>
      <dgm:spPr/>
      <dgm:t>
        <a:bodyPr/>
        <a:lstStyle/>
        <a:p>
          <a:endParaRPr lang="ru-RU"/>
        </a:p>
      </dgm:t>
    </dgm:pt>
    <dgm:pt modelId="{CB1DA711-EB7D-4935-AB87-127FE50763A0}" type="pres">
      <dgm:prSet presAssocID="{B9FB8CF1-B462-45DF-84A2-A8FDA96D0CE1}" presName="vertSpace2" presStyleLbl="node1" presStyleIdx="0" presStyleCnt="3"/>
      <dgm:spPr/>
    </dgm:pt>
    <dgm:pt modelId="{C5F51EBA-43F7-4C82-B73A-63FE7E0D27EC}" type="pres">
      <dgm:prSet presAssocID="{B9FB8CF1-B462-45DF-84A2-A8FDA96D0CE1}" presName="circle2" presStyleLbl="node1" presStyleIdx="1" presStyleCnt="3"/>
      <dgm:spPr/>
    </dgm:pt>
    <dgm:pt modelId="{335A894D-3D49-44F8-9D55-7E8DA5C4D30A}" type="pres">
      <dgm:prSet presAssocID="{B9FB8CF1-B462-45DF-84A2-A8FDA96D0CE1}" presName="rect2" presStyleLbl="alignAcc1" presStyleIdx="1" presStyleCnt="3"/>
      <dgm:spPr/>
      <dgm:t>
        <a:bodyPr/>
        <a:lstStyle/>
        <a:p>
          <a:endParaRPr lang="ru-RU"/>
        </a:p>
      </dgm:t>
    </dgm:pt>
    <dgm:pt modelId="{796F2D58-5AE5-4758-815A-E4D77D098B2B}" type="pres">
      <dgm:prSet presAssocID="{016D005A-6DAD-934A-9E9A-D6402B04C8DA}" presName="vertSpace3" presStyleLbl="node1" presStyleIdx="1" presStyleCnt="3"/>
      <dgm:spPr/>
    </dgm:pt>
    <dgm:pt modelId="{9B2F0A41-3D0C-4118-BF15-951BD2ACE1D8}" type="pres">
      <dgm:prSet presAssocID="{016D005A-6DAD-934A-9E9A-D6402B04C8DA}" presName="circle3" presStyleLbl="node1" presStyleIdx="2" presStyleCnt="3"/>
      <dgm:spPr/>
    </dgm:pt>
    <dgm:pt modelId="{EE2E8781-EEBB-4C7E-825B-C59FB455B009}" type="pres">
      <dgm:prSet presAssocID="{016D005A-6DAD-934A-9E9A-D6402B04C8DA}" presName="rect3" presStyleLbl="alignAcc1" presStyleIdx="2" presStyleCnt="3"/>
      <dgm:spPr/>
      <dgm:t>
        <a:bodyPr/>
        <a:lstStyle/>
        <a:p>
          <a:endParaRPr lang="ru-RU"/>
        </a:p>
      </dgm:t>
    </dgm:pt>
    <dgm:pt modelId="{8D8A907C-3B83-4FC1-A7AD-8D0532111517}" type="pres">
      <dgm:prSet presAssocID="{5BF8DEBC-4532-164D-BFC7-B5AF88B1D54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B07C9-D277-4CC5-BCC7-2DE23E2989C8}" type="pres">
      <dgm:prSet presAssocID="{B9FB8CF1-B462-45DF-84A2-A8FDA96D0CE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EC576-74E5-4B1B-8C86-536D5F3B6DD5}" type="pres">
      <dgm:prSet presAssocID="{016D005A-6DAD-934A-9E9A-D6402B04C8D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7A74D-F2CA-4F67-AB39-5599965C130E}" type="presOf" srcId="{016D005A-6DAD-934A-9E9A-D6402B04C8DA}" destId="{D89EC576-74E5-4B1B-8C86-536D5F3B6DD5}" srcOrd="1" destOrd="0" presId="urn:microsoft.com/office/officeart/2005/8/layout/target3"/>
    <dgm:cxn modelId="{3581540A-B952-4820-B0C8-AF55034BF502}" type="presOf" srcId="{7C2DE2F8-A368-8A47-86EF-CE0A1F41AED2}" destId="{20ECFE26-23F6-496E-9CF4-BA64590B3CC3}" srcOrd="0" destOrd="0" presId="urn:microsoft.com/office/officeart/2005/8/layout/target3"/>
    <dgm:cxn modelId="{2C4C17CA-07EB-B347-993A-5284ADB3DA01}" srcId="{7C2DE2F8-A368-8A47-86EF-CE0A1F41AED2}" destId="{016D005A-6DAD-934A-9E9A-D6402B04C8DA}" srcOrd="2" destOrd="0" parTransId="{5895A64C-23BE-9A4B-B12A-BA64359809E1}" sibTransId="{4A4C7BC7-6D7F-A34D-9E5E-160DCF0DE3E7}"/>
    <dgm:cxn modelId="{F1F7D417-1186-439A-855C-65A9B4F62885}" srcId="{7C2DE2F8-A368-8A47-86EF-CE0A1F41AED2}" destId="{B9FB8CF1-B462-45DF-84A2-A8FDA96D0CE1}" srcOrd="1" destOrd="0" parTransId="{9EF9EA37-DD81-4358-86CA-5F2B68A363EF}" sibTransId="{68B6C26B-9991-4042-8B0B-4D36118F4151}"/>
    <dgm:cxn modelId="{041F250F-2124-4DD4-A531-686AB00372EB}" type="presOf" srcId="{5BF8DEBC-4532-164D-BFC7-B5AF88B1D548}" destId="{A6FC3734-9EED-4270-8922-3CB1B2803BE0}" srcOrd="0" destOrd="0" presId="urn:microsoft.com/office/officeart/2005/8/layout/target3"/>
    <dgm:cxn modelId="{925F1618-143D-4202-A8AE-6B3F473448BC}" type="presOf" srcId="{016D005A-6DAD-934A-9E9A-D6402B04C8DA}" destId="{EE2E8781-EEBB-4C7E-825B-C59FB455B009}" srcOrd="0" destOrd="0" presId="urn:microsoft.com/office/officeart/2005/8/layout/target3"/>
    <dgm:cxn modelId="{12B92C4C-42E5-437D-AB36-28271ABC1968}" type="presOf" srcId="{5BF8DEBC-4532-164D-BFC7-B5AF88B1D548}" destId="{8D8A907C-3B83-4FC1-A7AD-8D0532111517}" srcOrd="1" destOrd="0" presId="urn:microsoft.com/office/officeart/2005/8/layout/target3"/>
    <dgm:cxn modelId="{ED410701-386F-4258-8AE9-B0034A0AB082}" type="presOf" srcId="{B9FB8CF1-B462-45DF-84A2-A8FDA96D0CE1}" destId="{335A894D-3D49-44F8-9D55-7E8DA5C4D30A}" srcOrd="0" destOrd="0" presId="urn:microsoft.com/office/officeart/2005/8/layout/target3"/>
    <dgm:cxn modelId="{8062D47D-6947-4E25-8AF8-733576BF3078}" type="presOf" srcId="{B9FB8CF1-B462-45DF-84A2-A8FDA96D0CE1}" destId="{05CB07C9-D277-4CC5-BCC7-2DE23E2989C8}" srcOrd="1" destOrd="0" presId="urn:microsoft.com/office/officeart/2005/8/layout/target3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FC772FE1-102A-4A24-A7E4-25E401667CD6}" type="presParOf" srcId="{20ECFE26-23F6-496E-9CF4-BA64590B3CC3}" destId="{A2DB82FB-8AFC-4457-A3CE-D08BC2A327BD}" srcOrd="0" destOrd="0" presId="urn:microsoft.com/office/officeart/2005/8/layout/target3"/>
    <dgm:cxn modelId="{C89DCCC4-413B-4C30-B954-9F9AD040DB88}" type="presParOf" srcId="{20ECFE26-23F6-496E-9CF4-BA64590B3CC3}" destId="{90112BE4-BCE4-4426-AD02-38DD647BD588}" srcOrd="1" destOrd="0" presId="urn:microsoft.com/office/officeart/2005/8/layout/target3"/>
    <dgm:cxn modelId="{2589CEE9-02BE-4458-B7DA-E4A60BCF2345}" type="presParOf" srcId="{20ECFE26-23F6-496E-9CF4-BA64590B3CC3}" destId="{A6FC3734-9EED-4270-8922-3CB1B2803BE0}" srcOrd="2" destOrd="0" presId="urn:microsoft.com/office/officeart/2005/8/layout/target3"/>
    <dgm:cxn modelId="{6F9F0DA4-3DE2-41DB-8AC0-184E82EAB73A}" type="presParOf" srcId="{20ECFE26-23F6-496E-9CF4-BA64590B3CC3}" destId="{CB1DA711-EB7D-4935-AB87-127FE50763A0}" srcOrd="3" destOrd="0" presId="urn:microsoft.com/office/officeart/2005/8/layout/target3"/>
    <dgm:cxn modelId="{BBE07583-CF98-4CBC-95E8-DB72B47EA27F}" type="presParOf" srcId="{20ECFE26-23F6-496E-9CF4-BA64590B3CC3}" destId="{C5F51EBA-43F7-4C82-B73A-63FE7E0D27EC}" srcOrd="4" destOrd="0" presId="urn:microsoft.com/office/officeart/2005/8/layout/target3"/>
    <dgm:cxn modelId="{B4D2FC60-CEEE-4CDD-BEB6-A613F6254A3E}" type="presParOf" srcId="{20ECFE26-23F6-496E-9CF4-BA64590B3CC3}" destId="{335A894D-3D49-44F8-9D55-7E8DA5C4D30A}" srcOrd="5" destOrd="0" presId="urn:microsoft.com/office/officeart/2005/8/layout/target3"/>
    <dgm:cxn modelId="{51051729-B8B7-435B-BF81-05F5E393626B}" type="presParOf" srcId="{20ECFE26-23F6-496E-9CF4-BA64590B3CC3}" destId="{796F2D58-5AE5-4758-815A-E4D77D098B2B}" srcOrd="6" destOrd="0" presId="urn:microsoft.com/office/officeart/2005/8/layout/target3"/>
    <dgm:cxn modelId="{41EAD0E7-E2F0-46BF-A12F-1315A0257459}" type="presParOf" srcId="{20ECFE26-23F6-496E-9CF4-BA64590B3CC3}" destId="{9B2F0A41-3D0C-4118-BF15-951BD2ACE1D8}" srcOrd="7" destOrd="0" presId="urn:microsoft.com/office/officeart/2005/8/layout/target3"/>
    <dgm:cxn modelId="{187F8F78-873A-4A8D-8028-CE50B9326CD6}" type="presParOf" srcId="{20ECFE26-23F6-496E-9CF4-BA64590B3CC3}" destId="{EE2E8781-EEBB-4C7E-825B-C59FB455B009}" srcOrd="8" destOrd="0" presId="urn:microsoft.com/office/officeart/2005/8/layout/target3"/>
    <dgm:cxn modelId="{84A25A40-DA61-4BAE-9166-6B5AD2053AC7}" type="presParOf" srcId="{20ECFE26-23F6-496E-9CF4-BA64590B3CC3}" destId="{8D8A907C-3B83-4FC1-A7AD-8D0532111517}" srcOrd="9" destOrd="0" presId="urn:microsoft.com/office/officeart/2005/8/layout/target3"/>
    <dgm:cxn modelId="{5BD5E79C-94B3-4C9F-9A13-1C86423811A9}" type="presParOf" srcId="{20ECFE26-23F6-496E-9CF4-BA64590B3CC3}" destId="{05CB07C9-D277-4CC5-BCC7-2DE23E2989C8}" srcOrd="10" destOrd="0" presId="urn:microsoft.com/office/officeart/2005/8/layout/target3"/>
    <dgm:cxn modelId="{62A8B0B1-064D-4920-BCDE-1B4B889C07D1}" type="presParOf" srcId="{20ECFE26-23F6-496E-9CF4-BA64590B3CC3}" destId="{D89EC576-74E5-4B1B-8C86-536D5F3B6DD5}" srcOrd="11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5D906E-99E3-476E-8406-9C5DA7BAD4F4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rPr>
            <a:t>Планирование и разработка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1596A4-5E0A-477F-ACD2-D2673D315848}" type="parTrans" cxnId="{621AE1E5-EE1E-41F3-8C81-BEB85ABF6D4F}">
      <dgm:prSet/>
      <dgm:spPr/>
      <dgm:t>
        <a:bodyPr/>
        <a:lstStyle/>
        <a:p>
          <a:endParaRPr lang="ru-RU"/>
        </a:p>
      </dgm:t>
    </dgm:pt>
    <dgm:pt modelId="{0CB76AD5-5C2E-40FC-ABAD-CC622E1CD67C}" type="sibTrans" cxnId="{621AE1E5-EE1E-41F3-8C81-BEB85ABF6D4F}">
      <dgm:prSet/>
      <dgm:spPr/>
      <dgm:t>
        <a:bodyPr/>
        <a:lstStyle/>
        <a:p>
          <a:endParaRPr lang="ru-RU"/>
        </a:p>
      </dgm:t>
    </dgm:pt>
    <dgm:pt modelId="{7DB43E49-0557-4D16-9300-3AE7B7DA8FDF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rPr>
            <a:t>Контроль и завершение</a:t>
          </a:r>
          <a:endParaRPr lang="ru-RU" dirty="0"/>
        </a:p>
      </dgm:t>
    </dgm:pt>
    <dgm:pt modelId="{17374E26-9569-4AD8-A381-A4A2113EA45B}" type="parTrans" cxnId="{05828361-66E7-478F-B28B-5E74E0E3277E}">
      <dgm:prSet/>
      <dgm:spPr/>
      <dgm:t>
        <a:bodyPr/>
        <a:lstStyle/>
        <a:p>
          <a:endParaRPr lang="ru-RU"/>
        </a:p>
      </dgm:t>
    </dgm:pt>
    <dgm:pt modelId="{8CB1DAE0-23F8-4E7E-8168-31155D3E13C0}" type="sibTrans" cxnId="{05828361-66E7-478F-B28B-5E74E0E3277E}">
      <dgm:prSet/>
      <dgm:spPr/>
      <dgm:t>
        <a:bodyPr/>
        <a:lstStyle/>
        <a:p>
          <a:endParaRPr lang="ru-RU"/>
        </a:p>
      </dgm:t>
    </dgm:pt>
    <dgm:pt modelId="{B8669558-108E-48F2-8F46-3C2304FB351B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rPr>
            <a:t>Инициация процесса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C54724C-1958-474E-B469-8B7B40EB08C5}" type="parTrans" cxnId="{7A355D98-A1F2-4771-ABD1-17B3DF988CCA}">
      <dgm:prSet/>
      <dgm:spPr/>
      <dgm:t>
        <a:bodyPr/>
        <a:lstStyle/>
        <a:p>
          <a:endParaRPr lang="ru-RU"/>
        </a:p>
      </dgm:t>
    </dgm:pt>
    <dgm:pt modelId="{F8EFA1AD-2951-49F1-A567-39BFBD1F335C}" type="sibTrans" cxnId="{7A355D98-A1F2-4771-ABD1-17B3DF988CCA}">
      <dgm:prSet/>
      <dgm:spPr/>
      <dgm:t>
        <a:bodyPr/>
        <a:lstStyle/>
        <a:p>
          <a:endParaRPr lang="ru-RU"/>
        </a:p>
      </dgm:t>
    </dgm:pt>
    <dgm:pt modelId="{B7E5B231-EC65-4B8E-AEB8-4A2ECF50B63E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rPr>
            <a:t>Реализация проекта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6A61444-1605-42F3-BBE6-912EA4320886}" type="parTrans" cxnId="{FF8F6B02-4B12-4DD9-9890-7E0CA3F7347F}">
      <dgm:prSet/>
      <dgm:spPr/>
      <dgm:t>
        <a:bodyPr/>
        <a:lstStyle/>
        <a:p>
          <a:endParaRPr lang="ru-RU"/>
        </a:p>
      </dgm:t>
    </dgm:pt>
    <dgm:pt modelId="{56D01C39-D339-4816-81CD-D39ADC5858D6}" type="sibTrans" cxnId="{FF8F6B02-4B12-4DD9-9890-7E0CA3F7347F}">
      <dgm:prSet/>
      <dgm:spPr/>
      <dgm:t>
        <a:bodyPr/>
        <a:lstStyle/>
        <a:p>
          <a:endParaRPr lang="ru-RU"/>
        </a:p>
      </dgm:t>
    </dgm:pt>
    <dgm:pt modelId="{90A7F5FE-C71E-4982-9A42-95AF1E4D470F}" type="pres">
      <dgm:prSet presAssocID="{7C2DE2F8-A368-8A47-86EF-CE0A1F41A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ABA92-6D04-438C-8422-AEEB7B8CB6C8}" type="pres">
      <dgm:prSet presAssocID="{7DB43E49-0557-4D16-9300-3AE7B7DA8FDF}" presName="boxAndChildren" presStyleCnt="0"/>
      <dgm:spPr/>
    </dgm:pt>
    <dgm:pt modelId="{10586CBB-EEAF-4F0D-8E07-189B8B8D8BE9}" type="pres">
      <dgm:prSet presAssocID="{7DB43E49-0557-4D16-9300-3AE7B7DA8FDF}" presName="parentTextBox" presStyleLbl="node1" presStyleIdx="0" presStyleCnt="4"/>
      <dgm:spPr/>
      <dgm:t>
        <a:bodyPr/>
        <a:lstStyle/>
        <a:p>
          <a:endParaRPr lang="ru-RU"/>
        </a:p>
      </dgm:t>
    </dgm:pt>
    <dgm:pt modelId="{ED70EA48-F171-4EDB-B0EC-8CC9A8E6B2CF}" type="pres">
      <dgm:prSet presAssocID="{56D01C39-D339-4816-81CD-D39ADC5858D6}" presName="sp" presStyleCnt="0"/>
      <dgm:spPr/>
    </dgm:pt>
    <dgm:pt modelId="{367B7FF4-DFF4-48CF-A40B-98B9B762545B}" type="pres">
      <dgm:prSet presAssocID="{B7E5B231-EC65-4B8E-AEB8-4A2ECF50B63E}" presName="arrowAndChildren" presStyleCnt="0"/>
      <dgm:spPr/>
    </dgm:pt>
    <dgm:pt modelId="{A10ECD9D-E757-4A1F-8CFC-0E1AC9265438}" type="pres">
      <dgm:prSet presAssocID="{B7E5B231-EC65-4B8E-AEB8-4A2ECF50B63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B4D93D3-B7F6-49D5-9F8D-7D75F5721141}" type="pres">
      <dgm:prSet presAssocID="{0CB76AD5-5C2E-40FC-ABAD-CC622E1CD67C}" presName="sp" presStyleCnt="0"/>
      <dgm:spPr/>
    </dgm:pt>
    <dgm:pt modelId="{02E4EB98-6A60-4BD9-8F9C-B1330239A309}" type="pres">
      <dgm:prSet presAssocID="{7E5D906E-99E3-476E-8406-9C5DA7BAD4F4}" presName="arrowAndChildren" presStyleCnt="0"/>
      <dgm:spPr/>
    </dgm:pt>
    <dgm:pt modelId="{23EAFDA6-F307-4330-9FF8-D7AF0FB2254E}" type="pres">
      <dgm:prSet presAssocID="{7E5D906E-99E3-476E-8406-9C5DA7BAD4F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83660FD-3CBE-477E-9955-AE69EEA1767E}" type="pres">
      <dgm:prSet presAssocID="{F8EFA1AD-2951-49F1-A567-39BFBD1F335C}" presName="sp" presStyleCnt="0"/>
      <dgm:spPr/>
    </dgm:pt>
    <dgm:pt modelId="{C732D0E3-6E85-42E0-AF8D-D4724152BD7B}" type="pres">
      <dgm:prSet presAssocID="{B8669558-108E-48F2-8F46-3C2304FB351B}" presName="arrowAndChildren" presStyleCnt="0"/>
      <dgm:spPr/>
    </dgm:pt>
    <dgm:pt modelId="{0D44C09A-4923-449B-A653-3F6114441B88}" type="pres">
      <dgm:prSet presAssocID="{B8669558-108E-48F2-8F46-3C2304FB351B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95EE978-D091-4D2C-B404-E49D020918B7}" type="presOf" srcId="{7DB43E49-0557-4D16-9300-3AE7B7DA8FDF}" destId="{10586CBB-EEAF-4F0D-8E07-189B8B8D8BE9}" srcOrd="0" destOrd="0" presId="urn:microsoft.com/office/officeart/2005/8/layout/process4"/>
    <dgm:cxn modelId="{05828361-66E7-478F-B28B-5E74E0E3277E}" srcId="{7C2DE2F8-A368-8A47-86EF-CE0A1F41AED2}" destId="{7DB43E49-0557-4D16-9300-3AE7B7DA8FDF}" srcOrd="3" destOrd="0" parTransId="{17374E26-9569-4AD8-A381-A4A2113EA45B}" sibTransId="{8CB1DAE0-23F8-4E7E-8168-31155D3E13C0}"/>
    <dgm:cxn modelId="{95E183FE-ED27-458A-8211-2B7776D3040F}" type="presOf" srcId="{B7E5B231-EC65-4B8E-AEB8-4A2ECF50B63E}" destId="{A10ECD9D-E757-4A1F-8CFC-0E1AC9265438}" srcOrd="0" destOrd="0" presId="urn:microsoft.com/office/officeart/2005/8/layout/process4"/>
    <dgm:cxn modelId="{B1F9CE31-3C37-4E8E-9EF7-C5A359380D8B}" type="presOf" srcId="{7E5D906E-99E3-476E-8406-9C5DA7BAD4F4}" destId="{23EAFDA6-F307-4330-9FF8-D7AF0FB2254E}" srcOrd="0" destOrd="0" presId="urn:microsoft.com/office/officeart/2005/8/layout/process4"/>
    <dgm:cxn modelId="{2F110781-D498-441F-9CF4-0B9F0530DF2F}" type="presOf" srcId="{B8669558-108E-48F2-8F46-3C2304FB351B}" destId="{0D44C09A-4923-449B-A653-3F6114441B88}" srcOrd="0" destOrd="0" presId="urn:microsoft.com/office/officeart/2005/8/layout/process4"/>
    <dgm:cxn modelId="{FF8F6B02-4B12-4DD9-9890-7E0CA3F7347F}" srcId="{7C2DE2F8-A368-8A47-86EF-CE0A1F41AED2}" destId="{B7E5B231-EC65-4B8E-AEB8-4A2ECF50B63E}" srcOrd="2" destOrd="0" parTransId="{86A61444-1605-42F3-BBE6-912EA4320886}" sibTransId="{56D01C39-D339-4816-81CD-D39ADC5858D6}"/>
    <dgm:cxn modelId="{D890EFC2-56A4-49F7-82DF-1EA63CC31B4F}" type="presOf" srcId="{7C2DE2F8-A368-8A47-86EF-CE0A1F41AED2}" destId="{90A7F5FE-C71E-4982-9A42-95AF1E4D470F}" srcOrd="0" destOrd="0" presId="urn:microsoft.com/office/officeart/2005/8/layout/process4"/>
    <dgm:cxn modelId="{621AE1E5-EE1E-41F3-8C81-BEB85ABF6D4F}" srcId="{7C2DE2F8-A368-8A47-86EF-CE0A1F41AED2}" destId="{7E5D906E-99E3-476E-8406-9C5DA7BAD4F4}" srcOrd="1" destOrd="0" parTransId="{3C1596A4-5E0A-477F-ACD2-D2673D315848}" sibTransId="{0CB76AD5-5C2E-40FC-ABAD-CC622E1CD67C}"/>
    <dgm:cxn modelId="{7A355D98-A1F2-4771-ABD1-17B3DF988CCA}" srcId="{7C2DE2F8-A368-8A47-86EF-CE0A1F41AED2}" destId="{B8669558-108E-48F2-8F46-3C2304FB351B}" srcOrd="0" destOrd="0" parTransId="{6C54724C-1958-474E-B469-8B7B40EB08C5}" sibTransId="{F8EFA1AD-2951-49F1-A567-39BFBD1F335C}"/>
    <dgm:cxn modelId="{DB978F2B-DA94-4A55-B6AB-3AB10D4C380F}" type="presParOf" srcId="{90A7F5FE-C71E-4982-9A42-95AF1E4D470F}" destId="{64BABA92-6D04-438C-8422-AEEB7B8CB6C8}" srcOrd="0" destOrd="0" presId="urn:microsoft.com/office/officeart/2005/8/layout/process4"/>
    <dgm:cxn modelId="{A8C0CDD9-03CE-4D2D-A8E5-6146499F2405}" type="presParOf" srcId="{64BABA92-6D04-438C-8422-AEEB7B8CB6C8}" destId="{10586CBB-EEAF-4F0D-8E07-189B8B8D8BE9}" srcOrd="0" destOrd="0" presId="urn:microsoft.com/office/officeart/2005/8/layout/process4"/>
    <dgm:cxn modelId="{A59C2FFB-14CD-4555-ABD1-BB502A4F4A4B}" type="presParOf" srcId="{90A7F5FE-C71E-4982-9A42-95AF1E4D470F}" destId="{ED70EA48-F171-4EDB-B0EC-8CC9A8E6B2CF}" srcOrd="1" destOrd="0" presId="urn:microsoft.com/office/officeart/2005/8/layout/process4"/>
    <dgm:cxn modelId="{BB7BA08D-CA21-41ED-8014-8289CE331376}" type="presParOf" srcId="{90A7F5FE-C71E-4982-9A42-95AF1E4D470F}" destId="{367B7FF4-DFF4-48CF-A40B-98B9B762545B}" srcOrd="2" destOrd="0" presId="urn:microsoft.com/office/officeart/2005/8/layout/process4"/>
    <dgm:cxn modelId="{6E0596A2-4818-4AA9-A506-0143F1F28A91}" type="presParOf" srcId="{367B7FF4-DFF4-48CF-A40B-98B9B762545B}" destId="{A10ECD9D-E757-4A1F-8CFC-0E1AC9265438}" srcOrd="0" destOrd="0" presId="urn:microsoft.com/office/officeart/2005/8/layout/process4"/>
    <dgm:cxn modelId="{C74BFA75-0537-4AEC-9211-4E8096AA4108}" type="presParOf" srcId="{90A7F5FE-C71E-4982-9A42-95AF1E4D470F}" destId="{FB4D93D3-B7F6-49D5-9F8D-7D75F5721141}" srcOrd="3" destOrd="0" presId="urn:microsoft.com/office/officeart/2005/8/layout/process4"/>
    <dgm:cxn modelId="{14264AE6-BA18-4559-8B73-3FBD0DA24B22}" type="presParOf" srcId="{90A7F5FE-C71E-4982-9A42-95AF1E4D470F}" destId="{02E4EB98-6A60-4BD9-8F9C-B1330239A309}" srcOrd="4" destOrd="0" presId="urn:microsoft.com/office/officeart/2005/8/layout/process4"/>
    <dgm:cxn modelId="{958D138C-509C-4CDB-B8AD-66688871E8D1}" type="presParOf" srcId="{02E4EB98-6A60-4BD9-8F9C-B1330239A309}" destId="{23EAFDA6-F307-4330-9FF8-D7AF0FB2254E}" srcOrd="0" destOrd="0" presId="urn:microsoft.com/office/officeart/2005/8/layout/process4"/>
    <dgm:cxn modelId="{0A497AC2-859D-4587-90D7-C896438FDB1E}" type="presParOf" srcId="{90A7F5FE-C71E-4982-9A42-95AF1E4D470F}" destId="{583660FD-3CBE-477E-9955-AE69EEA1767E}" srcOrd="5" destOrd="0" presId="urn:microsoft.com/office/officeart/2005/8/layout/process4"/>
    <dgm:cxn modelId="{D1EEFB4A-F3D7-4E5D-94E1-68FA529400C6}" type="presParOf" srcId="{90A7F5FE-C71E-4982-9A42-95AF1E4D470F}" destId="{C732D0E3-6E85-42E0-AF8D-D4724152BD7B}" srcOrd="6" destOrd="0" presId="urn:microsoft.com/office/officeart/2005/8/layout/process4"/>
    <dgm:cxn modelId="{B7AEAA99-E109-4054-82D8-D1309B53C374}" type="presParOf" srcId="{C732D0E3-6E85-42E0-AF8D-D4724152BD7B}" destId="{0D44C09A-4923-449B-A653-3F6114441B88}" srcOrd="0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B5648414-293D-4EE0-9614-8C11B4E83AE2}">
      <dgm:prSet/>
      <dgm:spPr/>
      <dgm:t>
        <a:bodyPr/>
        <a:lstStyle/>
        <a:p>
          <a:r>
            <a:rPr lang="ru-RU" dirty="0" smtClean="0"/>
            <a:t>.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Интересный факт исследований: использование ИИ снижает уровень стресса у студентов на 30,0%. Они становятся более уверенными, зная, что всегда могут рассчитывать на помощь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нейросети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учебном процессе. По данным исследователей, регулярное использование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нейросетей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помогло улучшить оценки студентов в среднем на 15,0%.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04E919-85F8-48EC-8FE6-E43F859DA724}" type="parTrans" cxnId="{183179F1-0941-4A66-9A4B-D6B71209C5D7}">
      <dgm:prSet/>
      <dgm:spPr/>
      <dgm:t>
        <a:bodyPr/>
        <a:lstStyle/>
        <a:p>
          <a:endParaRPr lang="ru-RU"/>
        </a:p>
      </dgm:t>
    </dgm:pt>
    <dgm:pt modelId="{0389ECED-0AAF-491E-B92A-F1D50B979E3C}" type="sibTrans" cxnId="{183179F1-0941-4A66-9A4B-D6B71209C5D7}">
      <dgm:prSet/>
      <dgm:spPr/>
      <dgm:t>
        <a:bodyPr/>
        <a:lstStyle/>
        <a:p>
          <a:endParaRPr lang="ru-RU"/>
        </a:p>
      </dgm:t>
    </dgm:pt>
    <dgm:pt modelId="{7E5D906E-99E3-476E-8406-9C5DA7BAD4F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Также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нейросеть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способствует развитию критического мышления. Она не просто дает готовые ответы, но и побуждает студентов обдумывать предлагаемые решения. Студенты учатся анализировать информацию, сравнивать разные точки зрения и делать самостоятельные выводы.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1596A4-5E0A-477F-ACD2-D2673D315848}" type="parTrans" cxnId="{621AE1E5-EE1E-41F3-8C81-BEB85ABF6D4F}">
      <dgm:prSet/>
      <dgm:spPr/>
      <dgm:t>
        <a:bodyPr/>
        <a:lstStyle/>
        <a:p>
          <a:endParaRPr lang="ru-RU"/>
        </a:p>
      </dgm:t>
    </dgm:pt>
    <dgm:pt modelId="{0CB76AD5-5C2E-40FC-ABAD-CC622E1CD67C}" type="sibTrans" cxnId="{621AE1E5-EE1E-41F3-8C81-BEB85ABF6D4F}">
      <dgm:prSet/>
      <dgm:spPr/>
      <dgm:t>
        <a:bodyPr/>
        <a:lstStyle/>
        <a:p>
          <a:endParaRPr lang="ru-RU"/>
        </a:p>
      </dgm:t>
    </dgm:pt>
    <dgm:pt modelId="{7A93683B-C810-42E2-90D1-AC363311E7E7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935A0-0946-4232-AFF8-B0A615975DC4}" type="pres">
      <dgm:prSet presAssocID="{BE9B9B39-9F6D-094C-9F6F-6B2E94872DA2}" presName="composite" presStyleCnt="0"/>
      <dgm:spPr/>
    </dgm:pt>
    <dgm:pt modelId="{D8DEF919-27B3-450A-B70F-9DCA35AB554C}" type="pres">
      <dgm:prSet presAssocID="{BE9B9B39-9F6D-094C-9F6F-6B2E94872DA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7FCD-0033-43E8-AA53-00D49D51290B}" type="pres">
      <dgm:prSet presAssocID="{BE9B9B39-9F6D-094C-9F6F-6B2E94872DA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EE8-9022-4248-9808-865161268A71}" type="pres">
      <dgm:prSet presAssocID="{66B08DFD-54C2-1649-B488-D35A8218F0AA}" presName="sp" presStyleCnt="0"/>
      <dgm:spPr/>
    </dgm:pt>
    <dgm:pt modelId="{8B9C09DA-7642-4F92-BDD3-774B4A415C88}" type="pres">
      <dgm:prSet presAssocID="{C7F93F69-538F-374C-8874-F31AF059ED9C}" presName="composite" presStyleCnt="0"/>
      <dgm:spPr/>
    </dgm:pt>
    <dgm:pt modelId="{C1A0F344-FAB8-4C5C-9795-6A90A78513DB}" type="pres">
      <dgm:prSet presAssocID="{C7F93F69-538F-374C-8874-F31AF059ED9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4686-1F8A-4F3C-8340-660FEF1C18ED}" type="pres">
      <dgm:prSet presAssocID="{C7F93F69-538F-374C-8874-F31AF059ED9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51A56-8692-EC46-98D5-910773FE8108}" srcId="{7C2DE2F8-A368-8A47-86EF-CE0A1F41AED2}" destId="{C7F93F69-538F-374C-8874-F31AF059ED9C}" srcOrd="1" destOrd="0" parTransId="{3F74273A-85FD-9D48-A2E3-20FF499AE541}" sibTransId="{9CBB080B-D497-C54C-93C4-51051B3BA0EE}"/>
    <dgm:cxn modelId="{8405ED38-96F1-474B-8D1A-1B3362691E9A}" type="presOf" srcId="{7C2DE2F8-A368-8A47-86EF-CE0A1F41AED2}" destId="{7A93683B-C810-42E2-90D1-AC363311E7E7}" srcOrd="0" destOrd="0" presId="urn:microsoft.com/office/officeart/2005/8/layout/chevron2"/>
    <dgm:cxn modelId="{FBBD7E0B-A4F6-4736-AB7E-FC3C2F439D02}" type="presOf" srcId="{7E5D906E-99E3-476E-8406-9C5DA7BAD4F4}" destId="{EFC84686-1F8A-4F3C-8340-660FEF1C18ED}" srcOrd="0" destOrd="0" presId="urn:microsoft.com/office/officeart/2005/8/layout/chevron2"/>
    <dgm:cxn modelId="{621AE1E5-EE1E-41F3-8C81-BEB85ABF6D4F}" srcId="{C7F93F69-538F-374C-8874-F31AF059ED9C}" destId="{7E5D906E-99E3-476E-8406-9C5DA7BAD4F4}" srcOrd="0" destOrd="0" parTransId="{3C1596A4-5E0A-477F-ACD2-D2673D315848}" sibTransId="{0CB76AD5-5C2E-40FC-ABAD-CC622E1CD67C}"/>
    <dgm:cxn modelId="{237B3801-7260-41EF-A56B-B220C7048AD5}" type="presOf" srcId="{C7F93F69-538F-374C-8874-F31AF059ED9C}" destId="{C1A0F344-FAB8-4C5C-9795-6A90A78513DB}" srcOrd="0" destOrd="0" presId="urn:microsoft.com/office/officeart/2005/8/layout/chevron2"/>
    <dgm:cxn modelId="{183179F1-0941-4A66-9A4B-D6B71209C5D7}" srcId="{BE9B9B39-9F6D-094C-9F6F-6B2E94872DA2}" destId="{B5648414-293D-4EE0-9614-8C11B4E83AE2}" srcOrd="0" destOrd="0" parTransId="{0004E919-85F8-48EC-8FE6-E43F859DA724}" sibTransId="{0389ECED-0AAF-491E-B92A-F1D50B979E3C}"/>
    <dgm:cxn modelId="{8E3B795F-AC4B-4707-A424-437FD950253E}" type="presOf" srcId="{B5648414-293D-4EE0-9614-8C11B4E83AE2}" destId="{73ED7FCD-0033-43E8-AA53-00D49D51290B}" srcOrd="0" destOrd="0" presId="urn:microsoft.com/office/officeart/2005/8/layout/chevron2"/>
    <dgm:cxn modelId="{B7F6DAF0-1185-4245-A6F2-92910DEE808A}" type="presOf" srcId="{BE9B9B39-9F6D-094C-9F6F-6B2E94872DA2}" destId="{D8DEF919-27B3-450A-B70F-9DCA35AB554C}" srcOrd="0" destOrd="0" presId="urn:microsoft.com/office/officeart/2005/8/layout/chevron2"/>
    <dgm:cxn modelId="{0DB57ED9-E0BE-1543-BDF0-E1ABE334FB42}" srcId="{7C2DE2F8-A368-8A47-86EF-CE0A1F41AED2}" destId="{BE9B9B39-9F6D-094C-9F6F-6B2E94872DA2}" srcOrd="0" destOrd="0" parTransId="{9AEA05EB-EA8F-BA40-9FD7-003EF64F3F60}" sibTransId="{66B08DFD-54C2-1649-B488-D35A8218F0AA}"/>
    <dgm:cxn modelId="{AF46CC17-D192-44F9-A273-D0A8F83D57DB}" type="presParOf" srcId="{7A93683B-C810-42E2-90D1-AC363311E7E7}" destId="{77D935A0-0946-4232-AFF8-B0A615975DC4}" srcOrd="0" destOrd="0" presId="urn:microsoft.com/office/officeart/2005/8/layout/chevron2"/>
    <dgm:cxn modelId="{BB3EB3BC-B5BB-4D61-887C-D5516AB0D0D0}" type="presParOf" srcId="{77D935A0-0946-4232-AFF8-B0A615975DC4}" destId="{D8DEF919-27B3-450A-B70F-9DCA35AB554C}" srcOrd="0" destOrd="0" presId="urn:microsoft.com/office/officeart/2005/8/layout/chevron2"/>
    <dgm:cxn modelId="{B29C55A1-BE1F-4BCD-B000-445EDB515E87}" type="presParOf" srcId="{77D935A0-0946-4232-AFF8-B0A615975DC4}" destId="{73ED7FCD-0033-43E8-AA53-00D49D51290B}" srcOrd="1" destOrd="0" presId="urn:microsoft.com/office/officeart/2005/8/layout/chevron2"/>
    <dgm:cxn modelId="{089461EC-935A-4BEB-ABEC-31323B50179F}" type="presParOf" srcId="{7A93683B-C810-42E2-90D1-AC363311E7E7}" destId="{EA21EEE8-9022-4248-9808-865161268A71}" srcOrd="1" destOrd="0" presId="urn:microsoft.com/office/officeart/2005/8/layout/chevron2"/>
    <dgm:cxn modelId="{067E1085-5C9E-4C31-9D8A-A4419764A9FA}" type="presParOf" srcId="{7A93683B-C810-42E2-90D1-AC363311E7E7}" destId="{8B9C09DA-7642-4F92-BDD3-774B4A415C88}" srcOrd="2" destOrd="0" presId="urn:microsoft.com/office/officeart/2005/8/layout/chevron2"/>
    <dgm:cxn modelId="{4A5106CD-0F87-4879-BCD8-101262B2EEB6}" type="presParOf" srcId="{8B9C09DA-7642-4F92-BDD3-774B4A415C88}" destId="{C1A0F344-FAB8-4C5C-9795-6A90A78513DB}" srcOrd="0" destOrd="0" presId="urn:microsoft.com/office/officeart/2005/8/layout/chevron2"/>
    <dgm:cxn modelId="{C6C047D4-E889-41F0-8A5F-57EC90FA5284}" type="presParOf" srcId="{8B9C09DA-7642-4F92-BDD3-774B4A415C88}" destId="{EFC84686-1F8A-4F3C-8340-660FEF1C18E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Спасибо за внимание!</a:t>
            </a:r>
            <a:br>
              <a:rPr lang="ru"/>
            </a:br>
            <a:r>
              <a:rPr lang="ru"/>
              <a:t>Готова ответить на ваши вопросы и предложения.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chart" Target="../charts/chart11.xml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8.xml"/><Relationship Id="rId5" Type="http://schemas.openxmlformats.org/officeDocument/2006/relationships/chart" Target="../charts/chart13.xml"/><Relationship Id="rId10" Type="http://schemas.openxmlformats.org/officeDocument/2006/relationships/image" Target="../media/image2.jpeg"/><Relationship Id="rId4" Type="http://schemas.openxmlformats.org/officeDocument/2006/relationships/chart" Target="../charts/chart12.xml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10" Type="http://schemas.openxmlformats.org/officeDocument/2006/relationships/chart" Target="../charts/chart7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8.xml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chart" Target="../charts/chart10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245857" y="1799650"/>
            <a:ext cx="8722297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444"/>
              <a:buNone/>
            </a:pP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ВКР на тему: «Совершенствование </a:t>
            </a: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процесса обучения на примере АО 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«Жигулевские стройматериалы»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4090800" y="3568175"/>
            <a:ext cx="50532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dirty="0" smtClean="0">
                <a:latin typeface="Times New Roman"/>
                <a:ea typeface="Times New Roman"/>
                <a:cs typeface="Times New Roman"/>
                <a:sym typeface="Times New Roman"/>
              </a:rPr>
              <a:t>Выполнил: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lang="ru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dirty="0" smtClean="0">
                <a:latin typeface="Times New Roman"/>
                <a:ea typeface="Times New Roman"/>
                <a:cs typeface="Times New Roman"/>
                <a:sym typeface="Times New Roman"/>
              </a:rPr>
              <a:t>студент 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4 курса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направления подготовки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38.03.02 Менеджмент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C:\Users\Ольга\Desktop\c0466c101215177.5f19a3b89f5c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42" y="3031957"/>
            <a:ext cx="2796992" cy="18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4">
            <a:alphaModFix/>
          </a:blip>
          <a:srcRect t="22004" b="24235"/>
          <a:stretch/>
        </p:blipFill>
        <p:spPr>
          <a:xfrm>
            <a:off x="123712" y="96252"/>
            <a:ext cx="1698213" cy="65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Ольга\Desktop\67e8f387fa1659ed41df5893036b0e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3801" y="0"/>
            <a:ext cx="2966981" cy="202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g35b39a42da2_0_5"/>
          <p:cNvSpPr txBox="1">
            <a:spLocks/>
          </p:cNvSpPr>
          <p:nvPr/>
        </p:nvSpPr>
        <p:spPr>
          <a:xfrm>
            <a:off x="1691296" y="0"/>
            <a:ext cx="7349575" cy="50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ct val="160000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Внедрение учебного пункта в АО «Жигулевские стройматериалы»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3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2">
            <a:alphaModFix/>
          </a:blip>
          <a:srcRect t="22004" b="24235"/>
          <a:stretch/>
        </p:blipFill>
        <p:spPr>
          <a:xfrm>
            <a:off x="123712" y="0"/>
            <a:ext cx="1698213" cy="65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7;g35b39a42da2_0_5"/>
          <p:cNvSpPr txBox="1">
            <a:spLocks/>
          </p:cNvSpPr>
          <p:nvPr/>
        </p:nvSpPr>
        <p:spPr>
          <a:xfrm>
            <a:off x="193651" y="4200739"/>
            <a:ext cx="3099564" cy="61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ct val="16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1- Схема организации учебного пункта</a:t>
            </a:r>
          </a:p>
          <a:p>
            <a:pPr algn="ctr">
              <a:buSzPct val="160000"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410093" y="832528"/>
          <a:ext cx="5534526" cy="3870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78572"/>
                <a:gridCol w="1466208"/>
                <a:gridCol w="168974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Система обучения до организации учебного пункта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Система обучения после организации учебного пункта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Место обучения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Учебный класс на  предприятии.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 отрывом от производства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Без отрыва от производства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чел.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программ обучения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Единовременные затраты на организацию учебного пункта, тыс. руб.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178,50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Доплата специалистам учебного пункта, тыс. руб.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810,00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оплату педагогам, тыс. руб.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212,40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обучение(в т.ч потери с простоем производства), тыс. руб.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18365,97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1200,90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5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206257" y="783771"/>
          <a:ext cx="3052581" cy="334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Google Shape;107;g35b39a42da2_0_5"/>
          <p:cNvSpPr txBox="1">
            <a:spLocks/>
          </p:cNvSpPr>
          <p:nvPr/>
        </p:nvSpPr>
        <p:spPr>
          <a:xfrm>
            <a:off x="3581973" y="325426"/>
            <a:ext cx="5348897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ct val="160000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Таблица1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Сравнительный анализ системы обучения до и после внедрения корпоративного пункта в АО ««Жигулевские стройматериалы»</a:t>
            </a:r>
          </a:p>
          <a:p>
            <a:pPr algn="ctr">
              <a:buSzPct val="160000"/>
            </a:pPr>
            <a:endParaRPr lang="ru-RU" sz="2000" dirty="0" smtClean="0"/>
          </a:p>
          <a:p>
            <a:pPr algn="ctr">
              <a:buSzPct val="160000"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7;g35b39a42da2_0_5"/>
          <p:cNvSpPr txBox="1">
            <a:spLocks/>
          </p:cNvSpPr>
          <p:nvPr/>
        </p:nvSpPr>
        <p:spPr>
          <a:xfrm>
            <a:off x="1773798" y="0"/>
            <a:ext cx="7239573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ctr">
              <a:buSzPct val="160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Эффективность мероприятий по совершенствованию обучения персонала в АО «Жигулевские стройматериалы»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775158" y="2856383"/>
          <a:ext cx="3222787" cy="228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82502" y="2825702"/>
          <a:ext cx="3396343" cy="219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334467" y="2846328"/>
          <a:ext cx="2990707" cy="220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378135" y="627291"/>
          <a:ext cx="8628362" cy="211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10">
            <a:alphaModFix/>
          </a:blip>
          <a:srcRect t="22004" b="24235"/>
          <a:stretch/>
        </p:blipFill>
        <p:spPr>
          <a:xfrm>
            <a:off x="123712" y="0"/>
            <a:ext cx="1698213" cy="65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ctrTitle"/>
          </p:nvPr>
        </p:nvSpPr>
        <p:spPr>
          <a:xfrm>
            <a:off x="802678" y="3626373"/>
            <a:ext cx="77724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b="1" dirty="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3">
            <a:alphaModFix/>
          </a:blip>
          <a:srcRect t="22004" b="24235"/>
          <a:stretch/>
        </p:blipFill>
        <p:spPr>
          <a:xfrm>
            <a:off x="123712" y="0"/>
            <a:ext cx="1698213" cy="65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esktop\iStock_000067117973_XXXLarge_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1985" y="330009"/>
            <a:ext cx="5018888" cy="3822605"/>
          </a:xfrm>
          <a:prstGeom prst="rect">
            <a:avLst/>
          </a:prstGeom>
          <a:noFill/>
        </p:spPr>
      </p:pic>
      <p:pic>
        <p:nvPicPr>
          <p:cNvPr id="7" name="Рисунок 6" descr="C:\Users\Ольга\Desktop\104117471-makeit_robots_take_jobs_clifford_mezz.jpg"/>
          <p:cNvPicPr/>
          <p:nvPr/>
        </p:nvPicPr>
        <p:blipFill>
          <a:blip r:embed="rId5"/>
          <a:srcRect l="4121" r="28396"/>
          <a:stretch>
            <a:fillRect/>
          </a:stretch>
        </p:blipFill>
        <p:spPr bwMode="auto">
          <a:xfrm>
            <a:off x="249062" y="802613"/>
            <a:ext cx="3998249" cy="333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2">
            <a:alphaModFix/>
          </a:blip>
          <a:srcRect t="22004" b="24235"/>
          <a:stretch/>
        </p:blipFill>
        <p:spPr>
          <a:xfrm>
            <a:off x="123712" y="96252"/>
            <a:ext cx="1698213" cy="6598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g35b39a42da2_0_5"/>
          <p:cNvSpPr txBox="1">
            <a:spLocks noGrp="1"/>
          </p:cNvSpPr>
          <p:nvPr>
            <p:ph type="subTitle" idx="1"/>
          </p:nvPr>
        </p:nvSpPr>
        <p:spPr>
          <a:xfrm>
            <a:off x="1656920" y="0"/>
            <a:ext cx="7191447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>
              <a:buSzPct val="160000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sz="3600" b="1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221572" y="936172"/>
          <a:ext cx="8791799" cy="351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2">
            <a:alphaModFix/>
          </a:blip>
          <a:srcRect t="22004" b="24235"/>
          <a:stretch/>
        </p:blipFill>
        <p:spPr>
          <a:xfrm>
            <a:off x="123712" y="96252"/>
            <a:ext cx="1698213" cy="6598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210098" y="639393"/>
          <a:ext cx="8791799" cy="436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107;g35b39a42da2_0_5"/>
          <p:cNvSpPr txBox="1">
            <a:spLocks noGrp="1"/>
          </p:cNvSpPr>
          <p:nvPr>
            <p:ph type="subTitle" idx="1"/>
          </p:nvPr>
        </p:nvSpPr>
        <p:spPr>
          <a:xfrm>
            <a:off x="2695073" y="0"/>
            <a:ext cx="6180795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>
              <a:buSzPct val="160000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b="1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2">
            <a:alphaModFix/>
          </a:blip>
          <a:srcRect t="22004" b="24235"/>
          <a:stretch/>
        </p:blipFill>
        <p:spPr>
          <a:xfrm>
            <a:off x="123712" y="0"/>
            <a:ext cx="1698213" cy="6598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g35b39a42da2_0_5"/>
          <p:cNvSpPr txBox="1">
            <a:spLocks noGrp="1"/>
          </p:cNvSpPr>
          <p:nvPr>
            <p:ph type="subTitle" idx="1"/>
          </p:nvPr>
        </p:nvSpPr>
        <p:spPr>
          <a:xfrm>
            <a:off x="1760048" y="0"/>
            <a:ext cx="7088319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>
              <a:buSzPct val="160000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объекта исследования АО «Жигулевские стройматериалы»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000125" y="646267"/>
            <a:ext cx="3603625" cy="2840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Генеральный директор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314325" y="1141413"/>
            <a:ext cx="2239963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Коммерческий директор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3248025" y="1074738"/>
            <a:ext cx="2392363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Исполнительный директор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465263" y="1619250"/>
            <a:ext cx="1782762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Отдел продаж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3424238" y="1619250"/>
            <a:ext cx="188277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 кадров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425700" y="2749550"/>
            <a:ext cx="188912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 контроля качества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314325" y="2711450"/>
            <a:ext cx="1958975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Промышленный отдел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465263" y="3233738"/>
            <a:ext cx="2019300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Технический отдел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273300" y="2149475"/>
            <a:ext cx="1646238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Отдел финансов и планирования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086225" y="2187575"/>
            <a:ext cx="155416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Бухгалтерия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84175" y="2187575"/>
            <a:ext cx="1622425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Отдел  закупок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AutoShape 19"/>
          <p:cNvSpPr>
            <a:spLocks noChangeShapeType="1"/>
          </p:cNvSpPr>
          <p:nvPr/>
        </p:nvSpPr>
        <p:spPr bwMode="auto">
          <a:xfrm>
            <a:off x="131763" y="1227138"/>
            <a:ext cx="0" cy="227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/>
          <p:cNvSpPr>
            <a:spLocks noChangeShapeType="1"/>
          </p:cNvSpPr>
          <p:nvPr/>
        </p:nvSpPr>
        <p:spPr bwMode="auto">
          <a:xfrm>
            <a:off x="131763" y="1227138"/>
            <a:ext cx="1825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AutoShape 17"/>
          <p:cNvSpPr>
            <a:spLocks noChangeShapeType="1"/>
          </p:cNvSpPr>
          <p:nvPr/>
        </p:nvSpPr>
        <p:spPr bwMode="auto">
          <a:xfrm flipV="1">
            <a:off x="131763" y="1779588"/>
            <a:ext cx="1295400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/>
          <p:cNvSpPr>
            <a:spLocks noChangeShapeType="1"/>
          </p:cNvSpPr>
          <p:nvPr/>
        </p:nvSpPr>
        <p:spPr bwMode="auto">
          <a:xfrm>
            <a:off x="131763" y="2347913"/>
            <a:ext cx="250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/>
          <p:cNvSpPr>
            <a:spLocks noChangeShapeType="1"/>
          </p:cNvSpPr>
          <p:nvPr/>
        </p:nvSpPr>
        <p:spPr bwMode="auto">
          <a:xfrm>
            <a:off x="131763" y="2870200"/>
            <a:ext cx="1825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>
            <a:off x="131763" y="3432175"/>
            <a:ext cx="1333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V="1">
            <a:off x="2684463" y="2020888"/>
            <a:ext cx="3040062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 flipH="1">
            <a:off x="5724525" y="1265238"/>
            <a:ext cx="7938" cy="7921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 flipH="1">
            <a:off x="5603875" y="1265238"/>
            <a:ext cx="1222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576638" y="3233738"/>
            <a:ext cx="19589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Отдел ИТ-технологий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2722563" y="2020888"/>
            <a:ext cx="0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5008563" y="2020888"/>
            <a:ext cx="0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>
            <a:off x="3995738" y="2020888"/>
            <a:ext cx="0" cy="746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5778500" y="1141413"/>
            <a:ext cx="0" cy="2311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 flipH="1">
            <a:off x="5534025" y="3386138"/>
            <a:ext cx="244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 flipH="1">
            <a:off x="5305425" y="1741488"/>
            <a:ext cx="473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 flipH="1">
            <a:off x="5603875" y="1141413"/>
            <a:ext cx="1762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350963" y="920750"/>
            <a:ext cx="1112837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424238" y="877888"/>
            <a:ext cx="1112837" cy="2063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2667573" y="3671350"/>
          <a:ext cx="3513221" cy="147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6037876" y="658814"/>
          <a:ext cx="2994660" cy="218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6297673" y="2880705"/>
          <a:ext cx="2640072" cy="226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Google Shape;107;g35b39a42da2_0_5"/>
          <p:cNvSpPr txBox="1">
            <a:spLocks/>
          </p:cNvSpPr>
          <p:nvPr/>
        </p:nvSpPr>
        <p:spPr>
          <a:xfrm>
            <a:off x="0" y="3589993"/>
            <a:ext cx="3210712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2"/>
              </a:buClr>
              <a:buSzPct val="16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Компания была основана в 1958 году. Представляет собой комплекс по производству строительных материалов - цемента и нерудных материалов. Входит в холдинг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Цемрос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206255" y="2750935"/>
          <a:ext cx="8786491" cy="239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107;g35b39a42da2_0_5"/>
          <p:cNvSpPr txBox="1">
            <a:spLocks/>
          </p:cNvSpPr>
          <p:nvPr/>
        </p:nvSpPr>
        <p:spPr>
          <a:xfrm>
            <a:off x="1760048" y="0"/>
            <a:ext cx="7088319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ct val="160000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системы обучения кадров на предприятии АО «Жигулевские стройматериалы»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36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6">
            <a:alphaModFix/>
          </a:blip>
          <a:srcRect t="22004" b="24235"/>
          <a:stretch/>
        </p:blipFill>
        <p:spPr>
          <a:xfrm>
            <a:off x="123713" y="0"/>
            <a:ext cx="1430080" cy="5293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Диаграмма 36"/>
          <p:cNvGraphicFramePr/>
          <p:nvPr/>
        </p:nvGraphicFramePr>
        <p:xfrm>
          <a:off x="102312" y="577515"/>
          <a:ext cx="2145874" cy="21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6634556" y="639336"/>
          <a:ext cx="2509444" cy="204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1966304" y="591266"/>
          <a:ext cx="2688198" cy="224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4389807" y="570638"/>
          <a:ext cx="2533507" cy="232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371260" y="632516"/>
          <a:ext cx="8642111" cy="13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107;g35b39a42da2_0_5"/>
          <p:cNvSpPr txBox="1">
            <a:spLocks/>
          </p:cNvSpPr>
          <p:nvPr/>
        </p:nvSpPr>
        <p:spPr>
          <a:xfrm>
            <a:off x="1760048" y="0"/>
            <a:ext cx="7088319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ct val="160000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Слабые места системы обучения кадров на предприятии АО «Жигулевские стройматериалы»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36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6">
            <a:alphaModFix/>
          </a:blip>
          <a:srcRect t="22004" b="24235"/>
          <a:stretch/>
        </p:blipFill>
        <p:spPr>
          <a:xfrm>
            <a:off x="123713" y="0"/>
            <a:ext cx="1430080" cy="5293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309383" y="1881195"/>
          <a:ext cx="4461997" cy="18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005136" y="1755536"/>
          <a:ext cx="3932608" cy="20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379281" y="3740963"/>
          <a:ext cx="8613465" cy="140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g35b39a42da2_0_5"/>
          <p:cNvSpPr txBox="1">
            <a:spLocks/>
          </p:cNvSpPr>
          <p:nvPr/>
        </p:nvSpPr>
        <p:spPr>
          <a:xfrm>
            <a:off x="1773798" y="0"/>
            <a:ext cx="7239573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ct val="16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 по совершенствованию системы обучения персонала в АО «Жигулевские стройматериалы»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5633" y="807882"/>
          <a:ext cx="8690237" cy="39597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42520"/>
                <a:gridCol w="1457540"/>
                <a:gridCol w="6490177"/>
              </a:tblGrid>
              <a:tr h="4344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71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программ наставничества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Целями внедрения программы наставничества является: сократить время на адаптацию, повысить производительность и сохранить традиции корпоративной культуры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Наставничество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будет добровольным, продолжительность будет составлять от 1 до 3 месяцев. Наставники будут встречаться с подопечными примерно раз в неделю. Для наставников необходимо внедрение надбавок к заработной в размере 20,0% от оклада. Необходимо также отобрать квалифицированные кадры, которые готовы делиться знаниями и активным опытом и организовать обучение на курсах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наставников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46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Внедрение новых методов и технологий обучения</a:t>
                      </a:r>
                      <a:endParaRPr lang="ru-RU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1) создание и развитие корпоративного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учебного пункта;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2)внедрение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чат-бота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Personik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 в процесс обучения; 3)внедрение ИИ моделирующего реальные рабочие ситуации в процессе обучения(«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Айлогика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 и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РискПроф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Тренажеры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»).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18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Создание системы оценки и обратной связи</a:t>
                      </a:r>
                      <a:endParaRPr lang="ru-RU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платформы «Моя команда» и  портала «Пряники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С помощью платформы «Моя команда» можно оценивать эффективность и компетенции сотрудников по методу 360 градусов, вовлекая в процесс руководителей, коллег, подчиненных включая самооценку для сравнения результатов. 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3">
            <a:alphaModFix/>
          </a:blip>
          <a:srcRect t="22004" b="24235"/>
          <a:stretch/>
        </p:blipFill>
        <p:spPr>
          <a:xfrm>
            <a:off x="123712" y="0"/>
            <a:ext cx="1698213" cy="65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g35b39a42da2_0_5"/>
          <p:cNvSpPr txBox="1">
            <a:spLocks/>
          </p:cNvSpPr>
          <p:nvPr/>
        </p:nvSpPr>
        <p:spPr>
          <a:xfrm>
            <a:off x="1072530" y="0"/>
            <a:ext cx="7940842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ct val="16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новых методов и технологий обучения</a:t>
            </a:r>
          </a:p>
          <a:p>
            <a:pPr lvl="0" algn="ctr">
              <a:buSzPct val="16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персонала в АО «Жигулевские стройматериалы»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112542" y="717452"/>
          <a:ext cx="9031458" cy="126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 flipV="1">
            <a:off x="196947" y="2074984"/>
            <a:ext cx="5162844" cy="1237957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09187" y="2259410"/>
            <a:ext cx="3040062" cy="381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Начальник учебного пункта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5523" y="2757268"/>
            <a:ext cx="2416175" cy="44313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Менеджер по обучению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20977" y="2783710"/>
            <a:ext cx="2226272" cy="42626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Главный специалист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 обучению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7">
            <a:alphaModFix/>
          </a:blip>
          <a:srcRect t="22004" b="24235"/>
          <a:stretch/>
        </p:blipFill>
        <p:spPr>
          <a:xfrm>
            <a:off x="123712" y="0"/>
            <a:ext cx="1698213" cy="65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 l="3222" t="4270" r="1517" b="4494"/>
          <a:stretch>
            <a:fillRect/>
          </a:stretch>
        </p:blipFill>
        <p:spPr bwMode="auto">
          <a:xfrm>
            <a:off x="6273714" y="3390313"/>
            <a:ext cx="2760283" cy="16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9" cstate="print"/>
          <a:srcRect l="2635" t="3941" b="7252"/>
          <a:stretch>
            <a:fillRect/>
          </a:stretch>
        </p:blipFill>
        <p:spPr bwMode="auto">
          <a:xfrm>
            <a:off x="126610" y="3399108"/>
            <a:ext cx="3038621" cy="16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0" cstate="print"/>
          <a:srcRect l="3348" t="3820" r="947" b="4270"/>
          <a:stretch>
            <a:fillRect/>
          </a:stretch>
        </p:blipFill>
        <p:spPr bwMode="auto">
          <a:xfrm>
            <a:off x="3214468" y="3376246"/>
            <a:ext cx="2996418" cy="166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низ 21"/>
          <p:cNvSpPr/>
          <p:nvPr/>
        </p:nvSpPr>
        <p:spPr>
          <a:xfrm>
            <a:off x="1470074" y="2567354"/>
            <a:ext cx="1041009" cy="203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130062" y="2581421"/>
            <a:ext cx="991772" cy="196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5521569" y="1878038"/>
          <a:ext cx="3488788" cy="153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g35b39a42da2_0_5"/>
          <p:cNvSpPr txBox="1">
            <a:spLocks/>
          </p:cNvSpPr>
          <p:nvPr/>
        </p:nvSpPr>
        <p:spPr>
          <a:xfrm>
            <a:off x="1711922" y="0"/>
            <a:ext cx="7301450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ct val="160000"/>
            </a:pP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внедрения учебного пункта на примере компании «Самарский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Стройфарфор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SzPct val="160000"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3" name="Google Shape;108;g35b39a42da2_0_5" descr="Организация питания на предприятиях в г. Тольятти. Учитываем вкусы  клиентов: от диетических блюд до блюд из кухонь народов мира!"/>
          <p:cNvPicPr preferRelativeResize="0"/>
          <p:nvPr/>
        </p:nvPicPr>
        <p:blipFill rotWithShape="1">
          <a:blip r:embed="rId2">
            <a:alphaModFix/>
          </a:blip>
          <a:srcRect t="22004" b="24235"/>
          <a:stretch/>
        </p:blipFill>
        <p:spPr>
          <a:xfrm>
            <a:off x="123712" y="0"/>
            <a:ext cx="1698213" cy="659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5">
            <a:extLst>
              <a:ext uri="{FF2B5EF4-FFF2-40B4-BE49-F238E27FC236}">
                <a16:creationId xmlns="" xmlns:a16="http://schemas.microsoft.com/office/drawing/2014/main" id="{162FDD63-D541-4254-007D-66B5A0FB6F73}"/>
              </a:ext>
            </a:extLst>
          </p:cNvPr>
          <p:cNvSpPr txBox="1">
            <a:spLocks/>
          </p:cNvSpPr>
          <p:nvPr/>
        </p:nvSpPr>
        <p:spPr>
          <a:xfrm>
            <a:off x="0" y="797522"/>
            <a:ext cx="9144000" cy="41457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07;g35b39a42da2_0_5"/>
          <p:cNvSpPr txBox="1">
            <a:spLocks/>
          </p:cNvSpPr>
          <p:nvPr/>
        </p:nvSpPr>
        <p:spPr>
          <a:xfrm>
            <a:off x="137504" y="798668"/>
            <a:ext cx="9006496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создания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Учебный пункт на заводе «Самарский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Стройфарфор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был создан в 2015 году. Компания получила лицензию на обучение и разработала методические пособия и программы более чем по 30 специальностям. Цель - подготовить специалистов для производства сантехники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керамогранита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как не все профессии доступны для освоения в сторонних учебных заведениях. 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обучения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Обучение в учебном пункте «Самарского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Стройфарфора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включает: а)теоретические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учебных классах; б) практику на рабочем месте с наставниками; в) а по окончании обучения.  Также специалисты учебного класса проводят общие развивающие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меропрттестациюиятия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например, уроки ораторского мастерства, навыки управления временем, эффективные коммуникации.  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обучения «Самарского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Стройфарфора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отмечают, что наставники помогают освоить профессию и влиться в коллектив. Некоторые сотрудники отмечают, что обучение позволяет понять, какую специальность хочется изучать дальше.  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2023 году в учебном пункте «Самарского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Стройфарфора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 сотрудников обучились новым профессиям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32 из них стали литейщиками санитарно-строительных изделий на стенде. Теорию они изучили в учебном классе, а практические занятия проходили на своём рабочем месте. Кроме того, обучение позволяет сотрудникам повышать разряд, проходить переаттестацию по промышленной безопасности и охране труда. </a:t>
            </a:r>
          </a:p>
          <a:p>
            <a:pPr lvl="0" algn="ctr">
              <a:buSzPct val="160000"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908</Words>
  <PresentationFormat>Экран (16:9)</PresentationFormat>
  <Paragraphs>107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Tahoma</vt:lpstr>
      <vt:lpstr>Simple Light</vt:lpstr>
      <vt:lpstr>Simple Light</vt:lpstr>
      <vt:lpstr>ВКР на тему: «Совершенствование процесса обучения на примере АО «Жигулевские стройматериалы»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разработки ВКР  Совершенствование процесса обучения на примере АО “Жигулевские стройматериалы”</dc:title>
  <dc:creator>Ольга</dc:creator>
  <cp:lastModifiedBy>Ольга</cp:lastModifiedBy>
  <cp:revision>50</cp:revision>
  <dcterms:modified xsi:type="dcterms:W3CDTF">2026-02-21T13:03:20Z</dcterms:modified>
</cp:coreProperties>
</file>