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5" r:id="rId2"/>
    <p:sldId id="331" r:id="rId3"/>
    <p:sldId id="340" r:id="rId4"/>
    <p:sldId id="339" r:id="rId5"/>
    <p:sldId id="341" r:id="rId6"/>
    <p:sldId id="316" r:id="rId7"/>
    <p:sldId id="348" r:id="rId8"/>
    <p:sldId id="321" r:id="rId9"/>
    <p:sldId id="332" r:id="rId10"/>
    <p:sldId id="31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FFFFFF"/>
    <a:srgbClr val="FE6700"/>
    <a:srgbClr val="00997B"/>
    <a:srgbClr val="0E5E47"/>
    <a:srgbClr val="138363"/>
    <a:srgbClr val="1DBD8F"/>
    <a:srgbClr val="37E1B0"/>
    <a:srgbClr val="87EDD0"/>
    <a:srgbClr val="FF99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0799" autoAdjust="0"/>
  </p:normalViewPr>
  <p:slideViewPr>
    <p:cSldViewPr snapToGrid="0">
      <p:cViewPr varScale="1">
        <p:scale>
          <a:sx n="80" d="100"/>
          <a:sy n="80" d="100"/>
        </p:scale>
        <p:origin x="-73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&#1058;&#1054;&#105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78999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78999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678999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Лист1!$G$32</c:f>
              <c:strCache>
                <c:ptCount val="1"/>
                <c:pt idx="0">
                  <c:v>ТОС без образования юр. лица, ед.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Лист1!$H$31:$N$31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2020г.</c:v>
                </c:pt>
                <c:pt idx="5">
                  <c:v>2021г.</c:v>
                </c:pt>
                <c:pt idx="6">
                  <c:v>2022 г.</c:v>
                </c:pt>
              </c:strCache>
            </c:strRef>
          </c:cat>
          <c:val>
            <c:numRef>
              <c:f>Лист1!$H$32:$N$32</c:f>
              <c:numCache>
                <c:formatCode>General</c:formatCode>
                <c:ptCount val="7"/>
                <c:pt idx="0">
                  <c:v>21386</c:v>
                </c:pt>
                <c:pt idx="1">
                  <c:v>25108</c:v>
                </c:pt>
                <c:pt idx="2">
                  <c:v>27823</c:v>
                </c:pt>
                <c:pt idx="3">
                  <c:v>30501</c:v>
                </c:pt>
                <c:pt idx="4">
                  <c:v>32437</c:v>
                </c:pt>
                <c:pt idx="5">
                  <c:v>33046</c:v>
                </c:pt>
                <c:pt idx="6">
                  <c:v>35650</c:v>
                </c:pt>
              </c:numCache>
            </c:numRef>
          </c:val>
        </c:ser>
        <c:ser>
          <c:idx val="1"/>
          <c:order val="1"/>
          <c:tx>
            <c:strRef>
              <c:f>Лист1!$G$33</c:f>
              <c:strCache>
                <c:ptCount val="1"/>
                <c:pt idx="0">
                  <c:v>ТОС юридические лица, ед.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Лист1!$H$31:$N$31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2020г.</c:v>
                </c:pt>
                <c:pt idx="5">
                  <c:v>2021г.</c:v>
                </c:pt>
                <c:pt idx="6">
                  <c:v>2022 г.</c:v>
                </c:pt>
              </c:strCache>
            </c:strRef>
          </c:cat>
          <c:val>
            <c:numRef>
              <c:f>Лист1!$H$33:$N$33</c:f>
              <c:numCache>
                <c:formatCode>General</c:formatCode>
                <c:ptCount val="7"/>
                <c:pt idx="0">
                  <c:v>2117</c:v>
                </c:pt>
                <c:pt idx="1">
                  <c:v>2495</c:v>
                </c:pt>
                <c:pt idx="2">
                  <c:v>2418</c:v>
                </c:pt>
                <c:pt idx="3">
                  <c:v>2541</c:v>
                </c:pt>
                <c:pt idx="4">
                  <c:v>2437</c:v>
                </c:pt>
                <c:pt idx="5">
                  <c:v>2415</c:v>
                </c:pt>
                <c:pt idx="6">
                  <c:v>2576</c:v>
                </c:pt>
              </c:numCache>
            </c:numRef>
          </c:val>
        </c:ser>
        <c:dLbls>
          <c:showVal val="1"/>
        </c:dLbls>
        <c:shape val="box"/>
        <c:axId val="145510784"/>
        <c:axId val="145574528"/>
        <c:axId val="0"/>
      </c:bar3DChart>
      <c:catAx>
        <c:axId val="145510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574528"/>
        <c:crosses val="autoZero"/>
        <c:auto val="1"/>
        <c:lblAlgn val="ctr"/>
        <c:lblOffset val="100"/>
      </c:catAx>
      <c:valAx>
        <c:axId val="1455745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5510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Лист1!$G$32</c:f>
              <c:strCache>
                <c:ptCount val="1"/>
                <c:pt idx="0">
                  <c:v>Количество обращений граждан о неудовлетворительном состоянии дорог (шт.)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Лист1!$H$31:$J$31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Лист1!$H$32:$J$32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shape val="box"/>
        <c:axId val="102681600"/>
        <c:axId val="103738752"/>
        <c:axId val="0"/>
      </c:bar3DChart>
      <c:catAx>
        <c:axId val="102681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738752"/>
        <c:crosses val="autoZero"/>
        <c:auto val="1"/>
        <c:lblAlgn val="ctr"/>
        <c:lblOffset val="100"/>
      </c:catAx>
      <c:valAx>
        <c:axId val="103738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81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Лист1!$H$97</c:f>
              <c:strCache>
                <c:ptCount val="1"/>
                <c:pt idx="0">
                  <c:v>Количество уличных светильников (ед.) и переход на светодиодные лампы уличного освещения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Лист1!$I$96:$Q$96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Лист1!$I$97:$Q$97</c:f>
              <c:numCache>
                <c:formatCode>General</c:formatCode>
                <c:ptCount val="9"/>
                <c:pt idx="0">
                  <c:v>121</c:v>
                </c:pt>
                <c:pt idx="1">
                  <c:v>127</c:v>
                </c:pt>
                <c:pt idx="2">
                  <c:v>130</c:v>
                </c:pt>
                <c:pt idx="3">
                  <c:v>130</c:v>
                </c:pt>
                <c:pt idx="4">
                  <c:v>130</c:v>
                </c:pt>
                <c:pt idx="5">
                  <c:v>157</c:v>
                </c:pt>
                <c:pt idx="6">
                  <c:v>158</c:v>
                </c:pt>
                <c:pt idx="7">
                  <c:v>159</c:v>
                </c:pt>
                <c:pt idx="8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Лист1!$H$98</c:f>
              <c:strCache>
                <c:ptCount val="1"/>
                <c:pt idx="0">
                  <c:v>Количество  договоров на приобретение индивидуальных контейнеров для мусора (шт.)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Лист1!$I$96:$Q$96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Лист1!$I$98:$Q$98</c:f>
              <c:numCache>
                <c:formatCode>General</c:formatCode>
                <c:ptCount val="9"/>
                <c:pt idx="0">
                  <c:v>100</c:v>
                </c:pt>
                <c:pt idx="1">
                  <c:v>160</c:v>
                </c:pt>
                <c:pt idx="2">
                  <c:v>161</c:v>
                </c:pt>
                <c:pt idx="3">
                  <c:v>165</c:v>
                </c:pt>
                <c:pt idx="4">
                  <c:v>170</c:v>
                </c:pt>
                <c:pt idx="5">
                  <c:v>180</c:v>
                </c:pt>
                <c:pt idx="6">
                  <c:v>189</c:v>
                </c:pt>
                <c:pt idx="7">
                  <c:v>190</c:v>
                </c:pt>
                <c:pt idx="8">
                  <c:v>191</c:v>
                </c:pt>
              </c:numCache>
            </c:numRef>
          </c:val>
        </c:ser>
        <c:dLbls>
          <c:showVal val="1"/>
        </c:dLbls>
        <c:shape val="box"/>
        <c:axId val="133691648"/>
        <c:axId val="137255552"/>
        <c:axId val="0"/>
      </c:bar3DChart>
      <c:catAx>
        <c:axId val="133691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255552"/>
        <c:crosses val="autoZero"/>
        <c:auto val="1"/>
        <c:lblAlgn val="ctr"/>
        <c:lblOffset val="100"/>
      </c:catAx>
      <c:valAx>
        <c:axId val="137255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691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8620925453728605E-2"/>
          <c:y val="0.68274616446140113"/>
          <c:w val="0.85918525027400061"/>
          <c:h val="0.2485253132018291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Лист1!$H$123</c:f>
              <c:strCache>
                <c:ptCount val="1"/>
                <c:pt idx="0">
                  <c:v>Обкашиваемые площади в населенных пунктах ( кв.м.)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Лист1!$I$122:$Q$122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Лист1!$I$123:$Q$123</c:f>
              <c:numCache>
                <c:formatCode>General</c:formatCode>
                <c:ptCount val="9"/>
                <c:pt idx="0">
                  <c:v>600</c:v>
                </c:pt>
                <c:pt idx="1">
                  <c:v>710</c:v>
                </c:pt>
                <c:pt idx="2">
                  <c:v>720</c:v>
                </c:pt>
                <c:pt idx="3">
                  <c:v>730</c:v>
                </c:pt>
                <c:pt idx="4">
                  <c:v>740</c:v>
                </c:pt>
                <c:pt idx="5">
                  <c:v>800</c:v>
                </c:pt>
                <c:pt idx="6">
                  <c:v>850</c:v>
                </c:pt>
                <c:pt idx="7">
                  <c:v>855</c:v>
                </c:pt>
                <c:pt idx="8">
                  <c:v>856</c:v>
                </c:pt>
              </c:numCache>
            </c:numRef>
          </c:val>
        </c:ser>
        <c:ser>
          <c:idx val="1"/>
          <c:order val="1"/>
          <c:tx>
            <c:strRef>
              <c:f>Лист1!$H$124</c:f>
              <c:strCache>
                <c:ptCount val="1"/>
                <c:pt idx="0">
                  <c:v>Площади вырубленных кустов (кв.м.)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Лист1!$I$122:$Q$122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Лист1!$I$124:$Q$124</c:f>
              <c:numCache>
                <c:formatCode>General</c:formatCode>
                <c:ptCount val="9"/>
                <c:pt idx="0">
                  <c:v>400</c:v>
                </c:pt>
                <c:pt idx="1">
                  <c:v>530</c:v>
                </c:pt>
                <c:pt idx="2">
                  <c:v>550</c:v>
                </c:pt>
                <c:pt idx="3">
                  <c:v>570</c:v>
                </c:pt>
                <c:pt idx="4">
                  <c:v>580</c:v>
                </c:pt>
                <c:pt idx="5">
                  <c:v>600</c:v>
                </c:pt>
                <c:pt idx="6">
                  <c:v>605</c:v>
                </c:pt>
                <c:pt idx="7">
                  <c:v>606</c:v>
                </c:pt>
                <c:pt idx="8">
                  <c:v>607</c:v>
                </c:pt>
              </c:numCache>
            </c:numRef>
          </c:val>
        </c:ser>
        <c:dLbls>
          <c:showVal val="1"/>
        </c:dLbls>
        <c:shape val="box"/>
        <c:axId val="112768512"/>
        <c:axId val="127286272"/>
        <c:axId val="0"/>
      </c:bar3DChart>
      <c:catAx>
        <c:axId val="112768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286272"/>
        <c:crosses val="autoZero"/>
        <c:auto val="1"/>
        <c:lblAlgn val="ctr"/>
        <c:lblOffset val="100"/>
      </c:catAx>
      <c:valAx>
        <c:axId val="127286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7685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06.11.2025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06.11.2025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40767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Freeform 7"/>
          <p:cNvSpPr/>
          <p:nvPr/>
        </p:nvSpPr>
        <p:spPr>
          <a:xfrm>
            <a:off x="9210674" y="3905250"/>
            <a:ext cx="2981325" cy="295275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pic>
        <p:nvPicPr>
          <p:cNvPr id="5" name="Picture 2" descr="C:\Users\Ольга\Desktop\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7350" y="3952946"/>
            <a:ext cx="2875281" cy="2905054"/>
          </a:xfrm>
          <a:prstGeom prst="ellipse">
            <a:avLst/>
          </a:prstGeom>
          <a:noFill/>
        </p:spPr>
      </p:pic>
      <p:sp>
        <p:nvSpPr>
          <p:cNvPr id="6" name="TextBox 9"/>
          <p:cNvSpPr txBox="1"/>
          <p:nvPr/>
        </p:nvSpPr>
        <p:spPr>
          <a:xfrm>
            <a:off x="714316" y="285716"/>
            <a:ext cx="110853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частное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высшего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МОСКОВСКАЯ МЕЖДУНАРОДНАЯ АКАДЕМИЯ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04799" y="1738294"/>
            <a:ext cx="11534776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Магистерская диссертация: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территориального общественного самоуправления с органами муниципальной власти (на примере территориального общественного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самоуправления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«Мечта»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Кневицкого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территориального отдела Администрации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 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209550" y="4520327"/>
            <a:ext cx="1028707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:________________________________________________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4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</a:t>
            </a:r>
            <a:r>
              <a:rPr lang="ru-RU" sz="2400" u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</a:t>
            </a:r>
            <a:endParaRPr lang="ru-RU" sz="2400" u="none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Проверил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:_________________________________________________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4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</a:t>
            </a:r>
            <a:endParaRPr lang="ru-RU" sz="2400" u="none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</a:t>
            </a:r>
            <a:endParaRPr lang="en-US" sz="24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2" y="120652"/>
            <a:ext cx="1393823" cy="1393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0"/>
            <a:ext cx="12192000" cy="1873624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85483" y="171174"/>
            <a:ext cx="1053016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7" name="Freeform 3"/>
          <p:cNvSpPr/>
          <p:nvPr/>
        </p:nvSpPr>
        <p:spPr>
          <a:xfrm>
            <a:off x="0" y="6347011"/>
            <a:ext cx="12192000" cy="510989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pic>
        <p:nvPicPr>
          <p:cNvPr id="3078" name="Picture 6" descr="C:\Users\Ольга\Desktop\3312351435352088383.jpg"/>
          <p:cNvPicPr>
            <a:picLocks noChangeAspect="1" noChangeArrowheads="1"/>
          </p:cNvPicPr>
          <p:nvPr/>
        </p:nvPicPr>
        <p:blipFill>
          <a:blip r:embed="rId2" cstate="print"/>
          <a:srcRect r="46326"/>
          <a:stretch>
            <a:fillRect/>
          </a:stretch>
        </p:blipFill>
        <p:spPr bwMode="auto">
          <a:xfrm>
            <a:off x="1504950" y="2023510"/>
            <a:ext cx="3924300" cy="4267448"/>
          </a:xfrm>
          <a:prstGeom prst="rect">
            <a:avLst/>
          </a:prstGeom>
          <a:noFill/>
        </p:spPr>
      </p:pic>
      <p:pic>
        <p:nvPicPr>
          <p:cNvPr id="3080" name="Picture 8" descr="C:\Users\Ольга\Desktop\titanium-robot-devushka-titanium-titan.jpg"/>
          <p:cNvPicPr>
            <a:picLocks noChangeAspect="1" noChangeArrowheads="1"/>
          </p:cNvPicPr>
          <p:nvPr/>
        </p:nvPicPr>
        <p:blipFill>
          <a:blip r:embed="rId3" cstate="print"/>
          <a:srcRect l="50013"/>
          <a:stretch>
            <a:fillRect/>
          </a:stretch>
        </p:blipFill>
        <p:spPr bwMode="auto">
          <a:xfrm>
            <a:off x="6743700" y="1923307"/>
            <a:ext cx="3495675" cy="4370690"/>
          </a:xfrm>
          <a:prstGeom prst="rect">
            <a:avLst/>
          </a:prstGeom>
          <a:noFill/>
        </p:spPr>
      </p:pic>
      <p:pic>
        <p:nvPicPr>
          <p:cNvPr id="9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-3762" y="1841528"/>
            <a:ext cx="3836894" cy="4403110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椭圆 11"/>
          <p:cNvSpPr/>
          <p:nvPr/>
        </p:nvSpPr>
        <p:spPr>
          <a:xfrm>
            <a:off x="2746243" y="2228277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651680" y="3151643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3696503" y="4361876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3077937" y="5249381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PA_TextPlaceholder 33"/>
          <p:cNvSpPr txBox="1"/>
          <p:nvPr>
            <p:custDataLst>
              <p:tags r:id="rId1"/>
            </p:custDataLst>
          </p:nvPr>
        </p:nvSpPr>
        <p:spPr>
          <a:xfrm>
            <a:off x="2375646" y="259976"/>
            <a:ext cx="7611036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14" name="TextBox 175"/>
          <p:cNvSpPr txBox="1"/>
          <p:nvPr/>
        </p:nvSpPr>
        <p:spPr>
          <a:xfrm>
            <a:off x="514350" y="886367"/>
            <a:ext cx="11029949" cy="74537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заключается в разработке современной модели взаимодействия ТОС «Мечта» с Администрацией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области. 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5" name="TextBox 175"/>
          <p:cNvSpPr txBox="1"/>
          <p:nvPr/>
        </p:nvSpPr>
        <p:spPr>
          <a:xfrm>
            <a:off x="2754406" y="2005166"/>
            <a:ext cx="9018494" cy="74537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ассмотреть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теоретические основы организации органов территориального общественного самоуправления;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TextBox 175"/>
          <p:cNvSpPr txBox="1"/>
          <p:nvPr/>
        </p:nvSpPr>
        <p:spPr>
          <a:xfrm>
            <a:off x="2630582" y="1478598"/>
            <a:ext cx="8023410" cy="43759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en-GB" altLang="zh-CN" sz="20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0" name="TextBox 175"/>
          <p:cNvSpPr txBox="1"/>
          <p:nvPr/>
        </p:nvSpPr>
        <p:spPr>
          <a:xfrm>
            <a:off x="4283448" y="2982318"/>
            <a:ext cx="7144871" cy="74537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оценку деятельности 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области; 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TextBox 175"/>
          <p:cNvSpPr txBox="1"/>
          <p:nvPr/>
        </p:nvSpPr>
        <p:spPr>
          <a:xfrm>
            <a:off x="4126006" y="3997011"/>
            <a:ext cx="7754470" cy="105315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роанализировать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систему взаимодействия ТОС «Мечта» с Администрацией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области;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175"/>
          <p:cNvSpPr txBox="1"/>
          <p:nvPr/>
        </p:nvSpPr>
        <p:spPr>
          <a:xfrm>
            <a:off x="3343275" y="5066185"/>
            <a:ext cx="8848725" cy="105315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пути совершенствования механизма взаимодействия ТОС «Мечта» с Администрацией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8194" name="Picture 2" descr="C:\Users\Ольга\Desktop\photo_2024-02-26_12-55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77" y="3101788"/>
            <a:ext cx="2877620" cy="1667436"/>
          </a:xfrm>
          <a:prstGeom prst="rect">
            <a:avLst/>
          </a:prstGeom>
          <a:noFill/>
        </p:spPr>
      </p:pic>
      <p:sp>
        <p:nvSpPr>
          <p:cNvPr id="23" name="Блок-схема: задержка 1"/>
          <p:cNvSpPr/>
          <p:nvPr/>
        </p:nvSpPr>
        <p:spPr>
          <a:xfrm rot="10800000">
            <a:off x="-3" y="6248398"/>
            <a:ext cx="12192002" cy="6275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задержка 1"/>
          <p:cNvSpPr/>
          <p:nvPr/>
        </p:nvSpPr>
        <p:spPr>
          <a:xfrm rot="10800000">
            <a:off x="0" y="-1"/>
            <a:ext cx="12192002" cy="268941"/>
          </a:xfrm>
          <a:prstGeom prst="rect">
            <a:avLst/>
          </a:prstGeom>
          <a:solidFill>
            <a:srgbClr val="E24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6025130" y="2087037"/>
            <a:ext cx="4428882" cy="765000"/>
          </a:xfrm>
          <a:prstGeom prst="rect">
            <a:avLst/>
          </a:prstGeom>
          <a:solidFill>
            <a:srgbClr val="E24F1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1802894" y="2081429"/>
            <a:ext cx="4248282" cy="765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6034092" y="2788024"/>
            <a:ext cx="5745531" cy="30048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«Лемма» занимает первую позицию среди местных радиостанций по аудитории за неделю и за месяц.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344449" y="2788025"/>
            <a:ext cx="5706727" cy="307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6015319" y="5663324"/>
            <a:ext cx="4461330" cy="199594"/>
          </a:xfrm>
          <a:prstGeom prst="rect">
            <a:avLst/>
          </a:prstGeom>
          <a:solidFill>
            <a:srgbClr val="E24F1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1780257" y="5656729"/>
            <a:ext cx="4297814" cy="202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1783976" y="1809595"/>
            <a:ext cx="387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6320117" y="2087500"/>
            <a:ext cx="38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6474226" y="2888379"/>
            <a:ext cx="51843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взаимодействия ТОС «Мечта» с Администрацией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593379" y="2995955"/>
            <a:ext cx="4946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«Мечта»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Кневицкого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территориального отдела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области. 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8" name="Freeform 15"/>
          <p:cNvSpPr/>
          <p:nvPr/>
        </p:nvSpPr>
        <p:spPr>
          <a:xfrm>
            <a:off x="0" y="6445624"/>
            <a:ext cx="12192000" cy="4123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96738" y="323850"/>
            <a:ext cx="1019983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</a:p>
        </p:txBody>
      </p:sp>
      <p:pic>
        <p:nvPicPr>
          <p:cNvPr id="22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12"/>
          <p:cNvSpPr/>
          <p:nvPr/>
        </p:nvSpPr>
        <p:spPr>
          <a:xfrm>
            <a:off x="214250" y="736005"/>
            <a:ext cx="11291210" cy="2195453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Freeform 5"/>
          <p:cNvSpPr/>
          <p:nvPr/>
        </p:nvSpPr>
        <p:spPr>
          <a:xfrm>
            <a:off x="0" y="4857772"/>
            <a:ext cx="12192000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20" name="Freeform 15"/>
          <p:cNvSpPr/>
          <p:nvPr/>
        </p:nvSpPr>
        <p:spPr>
          <a:xfrm>
            <a:off x="403411" y="968188"/>
            <a:ext cx="11537577" cy="5683624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92038" y="12077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 исследования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466164" y="1159310"/>
            <a:ext cx="11367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Территориальное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общественное самоуправление (ТОС) в настоящее время является брендом и фирменным качеством Новгородской области, так как активные жители сделали очень многое для своих соседей, территорий микрорайонов и всего города. Все, что делают активные участники ТОС, мотивировано не только их инициативой, но и внутренним порывом сделать жизнь вокруг себя комфортнее. </a:t>
            </a:r>
          </a:p>
          <a:p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511576" y="2370664"/>
            <a:ext cx="11240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своей деятельности, территориальные общественные самоуправления активно взаимодействуют с муниципалитетом. Однако, тема взаимодействия территориального общественного самоуправления с органами муниципальной власти приобретает наибольшую актуальность, в связи с наличием множества проблем, решить которые помогут новые способы взаимодействия с местными органами власти. В связи с развитием искусственного интеллекта 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которые могут эффективно использоваться в деятельности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территориального общественного самоуправления (ТОС)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оптимизации процессов, повышения эффективности принятия решений и улучшения качества услуг, а также для взаимодействия с государственными органами, с общественностью и представителями бизнес- структур, необходим новый подход выстраивания отношений между ТОС и муниципалитетом.</a:t>
            </a:r>
          </a:p>
          <a:p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501490" y="4549676"/>
            <a:ext cx="11132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искусственный интеллект в деятельности ТОС позволяют улучшить коммуникацию, оптимизировать управленческие процессы, привлечь финансирование и вовлечь граждан в деятельность ТОС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Цифровые технологии помогают сделать процессы менее формальными и более ориентированными на диалог, а также повысить прозрачность работы территориального общественного самоуправления.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наиболее эффективной деятельности взаимодействия ТОС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государственными органами необходимо более детальное изучение не только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искусственного интеллекта, но и опыта лидирующих регионов России, зарубежных стран в организации ТОС, а также возможности его применения в российской практике. 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grpSp>
        <p:nvGrpSpPr>
          <p:cNvPr id="2" name="Group 10"/>
          <p:cNvGrpSpPr/>
          <p:nvPr/>
        </p:nvGrpSpPr>
        <p:grpSpPr>
          <a:xfrm>
            <a:off x="133007" y="749922"/>
            <a:ext cx="7039317" cy="4136403"/>
            <a:chOff x="0" y="-241102"/>
            <a:chExt cx="10411694" cy="4622602"/>
          </a:xfrm>
        </p:grpSpPr>
        <p:grpSp>
          <p:nvGrpSpPr>
            <p:cNvPr id="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1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9" name="Freeform 15"/>
              <p:cNvSpPr/>
              <p:nvPr/>
            </p:nvSpPr>
            <p:spPr>
              <a:xfrm>
                <a:off x="0" y="-24048"/>
                <a:ext cx="2006458" cy="836848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24F14"/>
              </a:solidFill>
            </p:spPr>
          </p:sp>
          <p:sp>
            <p:nvSpPr>
              <p:cNvPr id="10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82453" y="253166"/>
              <a:ext cx="9833705" cy="7223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Таблица 1- Основные направления ТОС</a:t>
              </a:r>
              <a:endPara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b="1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097280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835650" y="4943759"/>
            <a:ext cx="384137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 ТОС в России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777" y="0"/>
            <a:ext cx="1393823" cy="1393823"/>
          </a:xfrm>
          <a:prstGeom prst="rect">
            <a:avLst/>
          </a:prstGeom>
          <a:noFill/>
        </p:spPr>
      </p:pic>
      <p:graphicFrame>
        <p:nvGraphicFramePr>
          <p:cNvPr id="20" name="Диаграмма 19"/>
          <p:cNvGraphicFramePr/>
          <p:nvPr/>
        </p:nvGraphicFramePr>
        <p:xfrm>
          <a:off x="7143750" y="1514474"/>
          <a:ext cx="5048250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19125" y="1590675"/>
          <a:ext cx="6419849" cy="307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90"/>
                <a:gridCol w="1602455"/>
                <a:gridCol w="4270704"/>
              </a:tblGrid>
              <a:tr h="42680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24F14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деятельности</a:t>
                      </a:r>
                    </a:p>
                  </a:txBody>
                  <a:tcPr marL="68580" marR="68580" marT="0" marB="0">
                    <a:solidFill>
                      <a:srgbClr val="E24F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>
                    <a:solidFill>
                      <a:srgbClr val="E24F14"/>
                    </a:solidFill>
                  </a:tcPr>
                </a:tc>
              </a:tr>
              <a:tr h="78162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Представляют интересы жителей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Органы ТОС действуют как представители жителей, выступая с инициативами и предложениями перед органами власти и другими организациями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143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Решают местные проблемы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ТОС может инициировать и реализовывать проекты по благоустройству, ремонту дорог, организации досуга, другим направлениям.</a:t>
                      </a:r>
                    </a:p>
                  </a:txBody>
                  <a:tcPr marL="68580" marR="68580" marT="0" marB="0"/>
                </a:tc>
              </a:tr>
              <a:tr h="58622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Привлекают финансирование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ТОС может получать гранты, субсидии и другие виды финансирования для реализации своих проектов.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143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Участвуют в управлении территорией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Члены ТОС могут принимать участие в совещаниях и принятии решений, касающихся развития их территории.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32825" y="4571542"/>
            <a:ext cx="555917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Рисунок 1- Динамика ТОС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оссии</a:t>
            </a: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7710491" y="5900739"/>
            <a:ext cx="1581151" cy="952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534525" y="5019959"/>
            <a:ext cx="240982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ТОС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677399" y="5305709"/>
            <a:ext cx="1562101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Цифровое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ТОС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8686799" y="5639084"/>
            <a:ext cx="3362325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ТОС как центр социальных инноваций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439275" y="6239159"/>
            <a:ext cx="236219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ТОС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28599" y="5296183"/>
            <a:ext cx="5314951" cy="656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едостаточное финансирование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слабая квалификация кадров, задействованных в деятельности ТОС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85749" y="5981984"/>
            <a:ext cx="4010025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едостаточная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активность населения для участия в осуществлении собственных инициатив;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210050" y="6020084"/>
            <a:ext cx="413385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ТОС участвуют в основном люди пенсионного возраста имеющие слабое цифровое образование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362574" y="5334284"/>
            <a:ext cx="298132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Сложности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взаимодействием ТОС и бизнеса;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874395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ТОС «Мечта»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Кневицкого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адержка 1"/>
          <p:cNvSpPr/>
          <p:nvPr/>
        </p:nvSpPr>
        <p:spPr>
          <a:xfrm rot="10800000">
            <a:off x="9013533" y="0"/>
            <a:ext cx="216191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1"/>
          <p:cNvSpPr/>
          <p:nvPr/>
        </p:nvSpPr>
        <p:spPr>
          <a:xfrm rot="10800000">
            <a:off x="9220199" y="0"/>
            <a:ext cx="681487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задержка 1"/>
          <p:cNvSpPr/>
          <p:nvPr/>
        </p:nvSpPr>
        <p:spPr>
          <a:xfrm rot="10800000">
            <a:off x="-1" y="4804186"/>
            <a:ext cx="9013533" cy="20718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121910" y="5012703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121909" y="5903384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4479144" y="4976435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4469165" y="5855312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5097704" y="5656957"/>
            <a:ext cx="3960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емонт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обслуживание местных дорог, улиц, тротуаров - обеспечение безопасности движения, установка знаков, светофоров и освещения;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721163" y="5813762"/>
            <a:ext cx="391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досуга для детей и взрослых - проведение концертов, спортивных соревнований, творческих мастер-классов;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352425" y="827307"/>
            <a:ext cx="4133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ТОС «Мечта»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Объединение усилий, инициатив и энергии соседей для решения локальных вопросов, развития территории проживания и реализации интересов жителей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Кневицкого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во благо России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5109883" y="4798999"/>
            <a:ext cx="378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ветеранов и пенсионеров - проведение акций, создание клубов по интересам;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733425" y="4763597"/>
            <a:ext cx="374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Обновление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детских площадок, ремонт и оборудование новых игровых зон, установка скамеек, урн, освещения;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Google Shape;968;p48"/>
          <p:cNvSpPr/>
          <p:nvPr/>
        </p:nvSpPr>
        <p:spPr>
          <a:xfrm>
            <a:off x="195724" y="508696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68;p48"/>
          <p:cNvSpPr/>
          <p:nvPr/>
        </p:nvSpPr>
        <p:spPr>
          <a:xfrm>
            <a:off x="202373" y="602436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4552655" y="505864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68;p48"/>
          <p:cNvSpPr/>
          <p:nvPr/>
        </p:nvSpPr>
        <p:spPr>
          <a:xfrm>
            <a:off x="4560945" y="596441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Прямоугольник 46"/>
          <p:cNvSpPr/>
          <p:nvPr/>
        </p:nvSpPr>
        <p:spPr>
          <a:xfrm>
            <a:off x="123826" y="2114550"/>
            <a:ext cx="4467224" cy="26003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9953625" y="836832"/>
            <a:ext cx="2238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Территориальное развитие, содержание и благоустройство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Кневицкой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сельской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округа на 2024 – 2030 годы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9953625" y="2989482"/>
            <a:ext cx="2238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Кневицкого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сельского поселения на 2017-2025г.г.»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  <p:graphicFrame>
        <p:nvGraphicFramePr>
          <p:cNvPr id="51" name="Диаграмма 50"/>
          <p:cNvGraphicFramePr/>
          <p:nvPr/>
        </p:nvGraphicFramePr>
        <p:xfrm>
          <a:off x="9839325" y="4429124"/>
          <a:ext cx="2352675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Диаграмма 51"/>
          <p:cNvGraphicFramePr/>
          <p:nvPr/>
        </p:nvGraphicFramePr>
        <p:xfrm>
          <a:off x="4467224" y="2596515"/>
          <a:ext cx="4457701" cy="229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3" name="Диаграмма 52"/>
          <p:cNvGraphicFramePr/>
          <p:nvPr/>
        </p:nvGraphicFramePr>
        <p:xfrm>
          <a:off x="4286249" y="561976"/>
          <a:ext cx="4608195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628650" y="2228850"/>
            <a:ext cx="3562350" cy="466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собрание граждан- 5 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38125" y="3057525"/>
            <a:ext cx="1962150" cy="5905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Ревизионная комиссия- 3 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00325" y="2962275"/>
            <a:ext cx="1876425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ТОС-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6225" y="4210049"/>
            <a:ext cx="3600449" cy="3810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(Правление) - 5 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00326" y="3648075"/>
            <a:ext cx="1866900" cy="419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ТОС -5 человек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866775" y="2705101"/>
            <a:ext cx="752475" cy="4000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3095625" y="2667000"/>
            <a:ext cx="866775" cy="3238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3095625" y="3400425"/>
            <a:ext cx="914400" cy="2476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2266950" y="2686050"/>
            <a:ext cx="295275" cy="1533525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5351928"/>
            <a:ext cx="12192000" cy="150607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PA_TextPlaceholder 33"/>
          <p:cNvSpPr txBox="1"/>
          <p:nvPr>
            <p:custDataLst>
              <p:tags r:id="rId1"/>
            </p:custDataLst>
          </p:nvPr>
        </p:nvSpPr>
        <p:spPr>
          <a:xfrm>
            <a:off x="720539" y="180975"/>
            <a:ext cx="10699936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взаимодействия ТОС «Мечта» и Администрации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75"/>
          <p:cNvSpPr txBox="1"/>
          <p:nvPr/>
        </p:nvSpPr>
        <p:spPr>
          <a:xfrm>
            <a:off x="304801" y="1038225"/>
            <a:ext cx="6019800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Таблица 1-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Типы цифровой коммуникации при взаимодействии ТОС «Мечта» и Администрации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6" name="TextBox 175"/>
          <p:cNvSpPr txBox="1"/>
          <p:nvPr/>
        </p:nvSpPr>
        <p:spPr>
          <a:xfrm>
            <a:off x="536201" y="5426454"/>
            <a:ext cx="5283574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 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функций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7" name="TextBox 175"/>
          <p:cNvSpPr txBox="1"/>
          <p:nvPr/>
        </p:nvSpPr>
        <p:spPr>
          <a:xfrm>
            <a:off x="573742" y="5991909"/>
            <a:ext cx="4045883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Содействие ТОС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4" name="PA_任意多边形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054246" y="5487826"/>
            <a:ext cx="500636" cy="482107"/>
          </a:xfrm>
          <a:custGeom>
            <a:avLst/>
            <a:gdLst>
              <a:gd name="T0" fmla="*/ 974 w 1025"/>
              <a:gd name="T1" fmla="*/ 2 h 945"/>
              <a:gd name="T2" fmla="*/ 1015 w 1025"/>
              <a:gd name="T3" fmla="*/ 28 h 945"/>
              <a:gd name="T4" fmla="*/ 1025 w 1025"/>
              <a:gd name="T5" fmla="*/ 631 h 945"/>
              <a:gd name="T6" fmla="*/ 1015 w 1025"/>
              <a:gd name="T7" fmla="*/ 667 h 945"/>
              <a:gd name="T8" fmla="*/ 974 w 1025"/>
              <a:gd name="T9" fmla="*/ 694 h 945"/>
              <a:gd name="T10" fmla="*/ 925 w 1025"/>
              <a:gd name="T11" fmla="*/ 627 h 945"/>
              <a:gd name="T12" fmla="*/ 81 w 1025"/>
              <a:gd name="T13" fmla="*/ 627 h 945"/>
              <a:gd name="T14" fmla="*/ 432 w 1025"/>
              <a:gd name="T15" fmla="*/ 674 h 945"/>
              <a:gd name="T16" fmla="*/ 50 w 1025"/>
              <a:gd name="T17" fmla="*/ 694 h 945"/>
              <a:gd name="T18" fmla="*/ 10 w 1025"/>
              <a:gd name="T19" fmla="*/ 667 h 945"/>
              <a:gd name="T20" fmla="*/ 0 w 1025"/>
              <a:gd name="T21" fmla="*/ 65 h 945"/>
              <a:gd name="T22" fmla="*/ 10 w 1025"/>
              <a:gd name="T23" fmla="*/ 28 h 945"/>
              <a:gd name="T24" fmla="*/ 50 w 1025"/>
              <a:gd name="T25" fmla="*/ 2 h 945"/>
              <a:gd name="T26" fmla="*/ 702 w 1025"/>
              <a:gd name="T27" fmla="*/ 391 h 945"/>
              <a:gd name="T28" fmla="*/ 702 w 1025"/>
              <a:gd name="T29" fmla="*/ 375 h 945"/>
              <a:gd name="T30" fmla="*/ 899 w 1025"/>
              <a:gd name="T31" fmla="*/ 314 h 945"/>
              <a:gd name="T32" fmla="*/ 806 w 1025"/>
              <a:gd name="T33" fmla="*/ 255 h 945"/>
              <a:gd name="T34" fmla="*/ 806 w 1025"/>
              <a:gd name="T35" fmla="*/ 239 h 945"/>
              <a:gd name="T36" fmla="*/ 899 w 1025"/>
              <a:gd name="T37" fmla="*/ 184 h 945"/>
              <a:gd name="T38" fmla="*/ 806 w 1025"/>
              <a:gd name="T39" fmla="*/ 146 h 945"/>
              <a:gd name="T40" fmla="*/ 806 w 1025"/>
              <a:gd name="T41" fmla="*/ 130 h 945"/>
              <a:gd name="T42" fmla="*/ 775 w 1025"/>
              <a:gd name="T43" fmla="*/ 130 h 945"/>
              <a:gd name="T44" fmla="*/ 300 w 1025"/>
              <a:gd name="T45" fmla="*/ 462 h 945"/>
              <a:gd name="T46" fmla="*/ 251 w 1025"/>
              <a:gd name="T47" fmla="*/ 462 h 945"/>
              <a:gd name="T48" fmla="*/ 310 w 1025"/>
              <a:gd name="T49" fmla="*/ 280 h 945"/>
              <a:gd name="T50" fmla="*/ 395 w 1025"/>
              <a:gd name="T51" fmla="*/ 330 h 945"/>
              <a:gd name="T52" fmla="*/ 467 w 1025"/>
              <a:gd name="T53" fmla="*/ 219 h 945"/>
              <a:gd name="T54" fmla="*/ 497 w 1025"/>
              <a:gd name="T55" fmla="*/ 168 h 945"/>
              <a:gd name="T56" fmla="*/ 402 w 1025"/>
              <a:gd name="T57" fmla="*/ 201 h 945"/>
              <a:gd name="T58" fmla="*/ 335 w 1025"/>
              <a:gd name="T59" fmla="*/ 249 h 945"/>
              <a:gd name="T60" fmla="*/ 138 w 1025"/>
              <a:gd name="T61" fmla="*/ 314 h 945"/>
              <a:gd name="T62" fmla="*/ 227 w 1025"/>
              <a:gd name="T63" fmla="*/ 357 h 945"/>
              <a:gd name="T64" fmla="*/ 465 w 1025"/>
              <a:gd name="T65" fmla="*/ 462 h 945"/>
              <a:gd name="T66" fmla="*/ 465 w 1025"/>
              <a:gd name="T67" fmla="*/ 462 h 945"/>
              <a:gd name="T68" fmla="*/ 440 w 1025"/>
              <a:gd name="T69" fmla="*/ 373 h 945"/>
              <a:gd name="T70" fmla="*/ 320 w 1025"/>
              <a:gd name="T71" fmla="*/ 462 h 945"/>
              <a:gd name="T72" fmla="*/ 320 w 1025"/>
              <a:gd name="T73" fmla="*/ 462 h 945"/>
              <a:gd name="T74" fmla="*/ 653 w 1025"/>
              <a:gd name="T75" fmla="*/ 337 h 945"/>
              <a:gd name="T76" fmla="*/ 592 w 1025"/>
              <a:gd name="T77" fmla="*/ 416 h 945"/>
              <a:gd name="T78" fmla="*/ 588 w 1025"/>
              <a:gd name="T79" fmla="*/ 661 h 945"/>
              <a:gd name="T80" fmla="*/ 546 w 1025"/>
              <a:gd name="T81" fmla="*/ 602 h 945"/>
              <a:gd name="T82" fmla="*/ 497 w 1025"/>
              <a:gd name="T83" fmla="*/ 578 h 945"/>
              <a:gd name="T84" fmla="*/ 495 w 1025"/>
              <a:gd name="T85" fmla="*/ 639 h 945"/>
              <a:gd name="T86" fmla="*/ 542 w 1025"/>
              <a:gd name="T87" fmla="*/ 753 h 945"/>
              <a:gd name="T88" fmla="*/ 592 w 1025"/>
              <a:gd name="T89" fmla="*/ 945 h 945"/>
              <a:gd name="T90" fmla="*/ 824 w 1025"/>
              <a:gd name="T91" fmla="*/ 891 h 945"/>
              <a:gd name="T92" fmla="*/ 854 w 1025"/>
              <a:gd name="T93" fmla="*/ 582 h 945"/>
              <a:gd name="T94" fmla="*/ 799 w 1025"/>
              <a:gd name="T95" fmla="*/ 531 h 945"/>
              <a:gd name="T96" fmla="*/ 789 w 1025"/>
              <a:gd name="T97" fmla="*/ 588 h 945"/>
              <a:gd name="T98" fmla="*/ 732 w 1025"/>
              <a:gd name="T99" fmla="*/ 487 h 945"/>
              <a:gd name="T100" fmla="*/ 724 w 1025"/>
              <a:gd name="T101" fmla="*/ 473 h 945"/>
              <a:gd name="T102" fmla="*/ 670 w 1025"/>
              <a:gd name="T103" fmla="*/ 546 h 945"/>
              <a:gd name="T104" fmla="*/ 54 w 1025"/>
              <a:gd name="T105" fmla="*/ 24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25" h="945">
                <a:moveTo>
                  <a:pt x="65" y="0"/>
                </a:moveTo>
                <a:lnTo>
                  <a:pt x="960" y="0"/>
                </a:lnTo>
                <a:lnTo>
                  <a:pt x="960" y="0"/>
                </a:lnTo>
                <a:lnTo>
                  <a:pt x="974" y="2"/>
                </a:lnTo>
                <a:lnTo>
                  <a:pt x="986" y="4"/>
                </a:lnTo>
                <a:lnTo>
                  <a:pt x="996" y="10"/>
                </a:lnTo>
                <a:lnTo>
                  <a:pt x="1007" y="18"/>
                </a:lnTo>
                <a:lnTo>
                  <a:pt x="1015" y="28"/>
                </a:lnTo>
                <a:lnTo>
                  <a:pt x="1021" y="38"/>
                </a:lnTo>
                <a:lnTo>
                  <a:pt x="1025" y="50"/>
                </a:lnTo>
                <a:lnTo>
                  <a:pt x="1025" y="65"/>
                </a:lnTo>
                <a:lnTo>
                  <a:pt x="1025" y="631"/>
                </a:lnTo>
                <a:lnTo>
                  <a:pt x="1025" y="631"/>
                </a:lnTo>
                <a:lnTo>
                  <a:pt x="1025" y="643"/>
                </a:lnTo>
                <a:lnTo>
                  <a:pt x="1021" y="655"/>
                </a:lnTo>
                <a:lnTo>
                  <a:pt x="1015" y="667"/>
                </a:lnTo>
                <a:lnTo>
                  <a:pt x="1007" y="676"/>
                </a:lnTo>
                <a:lnTo>
                  <a:pt x="996" y="684"/>
                </a:lnTo>
                <a:lnTo>
                  <a:pt x="986" y="690"/>
                </a:lnTo>
                <a:lnTo>
                  <a:pt x="974" y="694"/>
                </a:lnTo>
                <a:lnTo>
                  <a:pt x="960" y="696"/>
                </a:lnTo>
                <a:lnTo>
                  <a:pt x="919" y="696"/>
                </a:lnTo>
                <a:lnTo>
                  <a:pt x="919" y="696"/>
                </a:lnTo>
                <a:lnTo>
                  <a:pt x="925" y="627"/>
                </a:lnTo>
                <a:lnTo>
                  <a:pt x="946" y="627"/>
                </a:lnTo>
                <a:lnTo>
                  <a:pt x="946" y="61"/>
                </a:lnTo>
                <a:lnTo>
                  <a:pt x="81" y="61"/>
                </a:lnTo>
                <a:lnTo>
                  <a:pt x="81" y="627"/>
                </a:lnTo>
                <a:lnTo>
                  <a:pt x="391" y="627"/>
                </a:lnTo>
                <a:lnTo>
                  <a:pt x="418" y="653"/>
                </a:lnTo>
                <a:lnTo>
                  <a:pt x="418" y="653"/>
                </a:lnTo>
                <a:lnTo>
                  <a:pt x="432" y="674"/>
                </a:lnTo>
                <a:lnTo>
                  <a:pt x="444" y="696"/>
                </a:lnTo>
                <a:lnTo>
                  <a:pt x="65" y="696"/>
                </a:lnTo>
                <a:lnTo>
                  <a:pt x="65" y="696"/>
                </a:lnTo>
                <a:lnTo>
                  <a:pt x="50" y="694"/>
                </a:lnTo>
                <a:lnTo>
                  <a:pt x="38" y="690"/>
                </a:lnTo>
                <a:lnTo>
                  <a:pt x="28" y="684"/>
                </a:lnTo>
                <a:lnTo>
                  <a:pt x="18" y="676"/>
                </a:lnTo>
                <a:lnTo>
                  <a:pt x="10" y="667"/>
                </a:lnTo>
                <a:lnTo>
                  <a:pt x="4" y="655"/>
                </a:lnTo>
                <a:lnTo>
                  <a:pt x="0" y="643"/>
                </a:lnTo>
                <a:lnTo>
                  <a:pt x="0" y="631"/>
                </a:lnTo>
                <a:lnTo>
                  <a:pt x="0" y="65"/>
                </a:lnTo>
                <a:lnTo>
                  <a:pt x="0" y="65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5" y="0"/>
                </a:lnTo>
                <a:lnTo>
                  <a:pt x="65" y="0"/>
                </a:lnTo>
                <a:close/>
                <a:moveTo>
                  <a:pt x="702" y="375"/>
                </a:moveTo>
                <a:lnTo>
                  <a:pt x="702" y="391"/>
                </a:lnTo>
                <a:lnTo>
                  <a:pt x="899" y="391"/>
                </a:lnTo>
                <a:lnTo>
                  <a:pt x="899" y="375"/>
                </a:lnTo>
                <a:lnTo>
                  <a:pt x="702" y="375"/>
                </a:lnTo>
                <a:lnTo>
                  <a:pt x="702" y="375"/>
                </a:lnTo>
                <a:close/>
                <a:moveTo>
                  <a:pt x="702" y="314"/>
                </a:moveTo>
                <a:lnTo>
                  <a:pt x="702" y="330"/>
                </a:lnTo>
                <a:lnTo>
                  <a:pt x="899" y="330"/>
                </a:lnTo>
                <a:lnTo>
                  <a:pt x="899" y="314"/>
                </a:lnTo>
                <a:lnTo>
                  <a:pt x="702" y="314"/>
                </a:lnTo>
                <a:lnTo>
                  <a:pt x="702" y="314"/>
                </a:lnTo>
                <a:close/>
                <a:moveTo>
                  <a:pt x="806" y="239"/>
                </a:moveTo>
                <a:lnTo>
                  <a:pt x="806" y="255"/>
                </a:lnTo>
                <a:lnTo>
                  <a:pt x="899" y="255"/>
                </a:lnTo>
                <a:lnTo>
                  <a:pt x="899" y="239"/>
                </a:lnTo>
                <a:lnTo>
                  <a:pt x="806" y="239"/>
                </a:lnTo>
                <a:lnTo>
                  <a:pt x="806" y="239"/>
                </a:lnTo>
                <a:close/>
                <a:moveTo>
                  <a:pt x="806" y="184"/>
                </a:moveTo>
                <a:lnTo>
                  <a:pt x="806" y="201"/>
                </a:lnTo>
                <a:lnTo>
                  <a:pt x="899" y="201"/>
                </a:lnTo>
                <a:lnTo>
                  <a:pt x="899" y="184"/>
                </a:lnTo>
                <a:lnTo>
                  <a:pt x="806" y="184"/>
                </a:lnTo>
                <a:lnTo>
                  <a:pt x="806" y="184"/>
                </a:lnTo>
                <a:close/>
                <a:moveTo>
                  <a:pt x="806" y="130"/>
                </a:moveTo>
                <a:lnTo>
                  <a:pt x="806" y="146"/>
                </a:lnTo>
                <a:lnTo>
                  <a:pt x="899" y="146"/>
                </a:lnTo>
                <a:lnTo>
                  <a:pt x="899" y="130"/>
                </a:lnTo>
                <a:lnTo>
                  <a:pt x="806" y="130"/>
                </a:lnTo>
                <a:lnTo>
                  <a:pt x="806" y="130"/>
                </a:lnTo>
                <a:close/>
                <a:moveTo>
                  <a:pt x="590" y="130"/>
                </a:moveTo>
                <a:lnTo>
                  <a:pt x="590" y="278"/>
                </a:lnTo>
                <a:lnTo>
                  <a:pt x="775" y="278"/>
                </a:lnTo>
                <a:lnTo>
                  <a:pt x="775" y="130"/>
                </a:lnTo>
                <a:lnTo>
                  <a:pt x="590" y="130"/>
                </a:lnTo>
                <a:lnTo>
                  <a:pt x="590" y="130"/>
                </a:lnTo>
                <a:close/>
                <a:moveTo>
                  <a:pt x="251" y="462"/>
                </a:moveTo>
                <a:lnTo>
                  <a:pt x="300" y="462"/>
                </a:lnTo>
                <a:lnTo>
                  <a:pt x="300" y="322"/>
                </a:lnTo>
                <a:lnTo>
                  <a:pt x="251" y="322"/>
                </a:lnTo>
                <a:lnTo>
                  <a:pt x="251" y="462"/>
                </a:lnTo>
                <a:lnTo>
                  <a:pt x="251" y="462"/>
                </a:lnTo>
                <a:close/>
                <a:moveTo>
                  <a:pt x="138" y="314"/>
                </a:moveTo>
                <a:lnTo>
                  <a:pt x="160" y="345"/>
                </a:lnTo>
                <a:lnTo>
                  <a:pt x="257" y="278"/>
                </a:lnTo>
                <a:lnTo>
                  <a:pt x="310" y="280"/>
                </a:lnTo>
                <a:lnTo>
                  <a:pt x="341" y="312"/>
                </a:lnTo>
                <a:lnTo>
                  <a:pt x="343" y="314"/>
                </a:lnTo>
                <a:lnTo>
                  <a:pt x="349" y="316"/>
                </a:lnTo>
                <a:lnTo>
                  <a:pt x="395" y="330"/>
                </a:lnTo>
                <a:lnTo>
                  <a:pt x="414" y="337"/>
                </a:lnTo>
                <a:lnTo>
                  <a:pt x="418" y="316"/>
                </a:lnTo>
                <a:lnTo>
                  <a:pt x="436" y="225"/>
                </a:lnTo>
                <a:lnTo>
                  <a:pt x="467" y="219"/>
                </a:lnTo>
                <a:lnTo>
                  <a:pt x="473" y="247"/>
                </a:lnTo>
                <a:lnTo>
                  <a:pt x="507" y="215"/>
                </a:lnTo>
                <a:lnTo>
                  <a:pt x="542" y="180"/>
                </a:lnTo>
                <a:lnTo>
                  <a:pt x="497" y="168"/>
                </a:lnTo>
                <a:lnTo>
                  <a:pt x="450" y="156"/>
                </a:lnTo>
                <a:lnTo>
                  <a:pt x="458" y="184"/>
                </a:lnTo>
                <a:lnTo>
                  <a:pt x="410" y="197"/>
                </a:lnTo>
                <a:lnTo>
                  <a:pt x="402" y="201"/>
                </a:lnTo>
                <a:lnTo>
                  <a:pt x="400" y="209"/>
                </a:lnTo>
                <a:lnTo>
                  <a:pt x="385" y="288"/>
                </a:lnTo>
                <a:lnTo>
                  <a:pt x="363" y="282"/>
                </a:lnTo>
                <a:lnTo>
                  <a:pt x="335" y="249"/>
                </a:lnTo>
                <a:lnTo>
                  <a:pt x="331" y="247"/>
                </a:lnTo>
                <a:lnTo>
                  <a:pt x="326" y="245"/>
                </a:lnTo>
                <a:lnTo>
                  <a:pt x="253" y="235"/>
                </a:lnTo>
                <a:lnTo>
                  <a:pt x="138" y="314"/>
                </a:lnTo>
                <a:lnTo>
                  <a:pt x="138" y="314"/>
                </a:lnTo>
                <a:close/>
                <a:moveTo>
                  <a:pt x="180" y="462"/>
                </a:moveTo>
                <a:lnTo>
                  <a:pt x="227" y="462"/>
                </a:lnTo>
                <a:lnTo>
                  <a:pt x="227" y="357"/>
                </a:lnTo>
                <a:lnTo>
                  <a:pt x="180" y="357"/>
                </a:lnTo>
                <a:lnTo>
                  <a:pt x="180" y="462"/>
                </a:lnTo>
                <a:lnTo>
                  <a:pt x="180" y="462"/>
                </a:lnTo>
                <a:close/>
                <a:moveTo>
                  <a:pt x="465" y="462"/>
                </a:moveTo>
                <a:lnTo>
                  <a:pt x="511" y="462"/>
                </a:lnTo>
                <a:lnTo>
                  <a:pt x="511" y="259"/>
                </a:lnTo>
                <a:lnTo>
                  <a:pt x="465" y="259"/>
                </a:lnTo>
                <a:lnTo>
                  <a:pt x="465" y="462"/>
                </a:lnTo>
                <a:lnTo>
                  <a:pt x="465" y="462"/>
                </a:lnTo>
                <a:close/>
                <a:moveTo>
                  <a:pt x="393" y="462"/>
                </a:moveTo>
                <a:lnTo>
                  <a:pt x="440" y="462"/>
                </a:lnTo>
                <a:lnTo>
                  <a:pt x="440" y="373"/>
                </a:lnTo>
                <a:lnTo>
                  <a:pt x="393" y="373"/>
                </a:lnTo>
                <a:lnTo>
                  <a:pt x="393" y="462"/>
                </a:lnTo>
                <a:lnTo>
                  <a:pt x="393" y="462"/>
                </a:lnTo>
                <a:close/>
                <a:moveTo>
                  <a:pt x="320" y="462"/>
                </a:moveTo>
                <a:lnTo>
                  <a:pt x="369" y="462"/>
                </a:lnTo>
                <a:lnTo>
                  <a:pt x="369" y="347"/>
                </a:lnTo>
                <a:lnTo>
                  <a:pt x="320" y="347"/>
                </a:lnTo>
                <a:lnTo>
                  <a:pt x="320" y="462"/>
                </a:lnTo>
                <a:lnTo>
                  <a:pt x="320" y="462"/>
                </a:lnTo>
                <a:close/>
                <a:moveTo>
                  <a:pt x="670" y="546"/>
                </a:moveTo>
                <a:lnTo>
                  <a:pt x="670" y="546"/>
                </a:lnTo>
                <a:lnTo>
                  <a:pt x="653" y="337"/>
                </a:lnTo>
                <a:lnTo>
                  <a:pt x="653" y="337"/>
                </a:lnTo>
                <a:lnTo>
                  <a:pt x="594" y="335"/>
                </a:lnTo>
                <a:lnTo>
                  <a:pt x="594" y="335"/>
                </a:lnTo>
                <a:lnTo>
                  <a:pt x="592" y="416"/>
                </a:lnTo>
                <a:lnTo>
                  <a:pt x="590" y="497"/>
                </a:lnTo>
                <a:lnTo>
                  <a:pt x="590" y="580"/>
                </a:lnTo>
                <a:lnTo>
                  <a:pt x="588" y="661"/>
                </a:lnTo>
                <a:lnTo>
                  <a:pt x="588" y="661"/>
                </a:lnTo>
                <a:lnTo>
                  <a:pt x="574" y="635"/>
                </a:lnTo>
                <a:lnTo>
                  <a:pt x="566" y="625"/>
                </a:lnTo>
                <a:lnTo>
                  <a:pt x="558" y="613"/>
                </a:lnTo>
                <a:lnTo>
                  <a:pt x="546" y="602"/>
                </a:lnTo>
                <a:lnTo>
                  <a:pt x="532" y="592"/>
                </a:lnTo>
                <a:lnTo>
                  <a:pt x="515" y="584"/>
                </a:lnTo>
                <a:lnTo>
                  <a:pt x="497" y="578"/>
                </a:lnTo>
                <a:lnTo>
                  <a:pt x="497" y="578"/>
                </a:lnTo>
                <a:lnTo>
                  <a:pt x="471" y="604"/>
                </a:lnTo>
                <a:lnTo>
                  <a:pt x="471" y="604"/>
                </a:lnTo>
                <a:lnTo>
                  <a:pt x="485" y="621"/>
                </a:lnTo>
                <a:lnTo>
                  <a:pt x="495" y="639"/>
                </a:lnTo>
                <a:lnTo>
                  <a:pt x="505" y="655"/>
                </a:lnTo>
                <a:lnTo>
                  <a:pt x="515" y="676"/>
                </a:lnTo>
                <a:lnTo>
                  <a:pt x="529" y="714"/>
                </a:lnTo>
                <a:lnTo>
                  <a:pt x="542" y="753"/>
                </a:lnTo>
                <a:lnTo>
                  <a:pt x="554" y="868"/>
                </a:lnTo>
                <a:lnTo>
                  <a:pt x="554" y="868"/>
                </a:lnTo>
                <a:lnTo>
                  <a:pt x="592" y="945"/>
                </a:lnTo>
                <a:lnTo>
                  <a:pt x="592" y="945"/>
                </a:lnTo>
                <a:lnTo>
                  <a:pt x="802" y="939"/>
                </a:lnTo>
                <a:lnTo>
                  <a:pt x="802" y="939"/>
                </a:lnTo>
                <a:lnTo>
                  <a:pt x="824" y="891"/>
                </a:lnTo>
                <a:lnTo>
                  <a:pt x="824" y="891"/>
                </a:lnTo>
                <a:lnTo>
                  <a:pt x="834" y="812"/>
                </a:lnTo>
                <a:lnTo>
                  <a:pt x="844" y="718"/>
                </a:lnTo>
                <a:lnTo>
                  <a:pt x="852" y="625"/>
                </a:lnTo>
                <a:lnTo>
                  <a:pt x="854" y="582"/>
                </a:lnTo>
                <a:lnTo>
                  <a:pt x="854" y="546"/>
                </a:lnTo>
                <a:lnTo>
                  <a:pt x="854" y="546"/>
                </a:lnTo>
                <a:lnTo>
                  <a:pt x="826" y="540"/>
                </a:lnTo>
                <a:lnTo>
                  <a:pt x="799" y="531"/>
                </a:lnTo>
                <a:lnTo>
                  <a:pt x="799" y="531"/>
                </a:lnTo>
                <a:lnTo>
                  <a:pt x="793" y="560"/>
                </a:lnTo>
                <a:lnTo>
                  <a:pt x="789" y="588"/>
                </a:lnTo>
                <a:lnTo>
                  <a:pt x="789" y="588"/>
                </a:lnTo>
                <a:lnTo>
                  <a:pt x="785" y="497"/>
                </a:lnTo>
                <a:lnTo>
                  <a:pt x="785" y="497"/>
                </a:lnTo>
                <a:lnTo>
                  <a:pt x="732" y="487"/>
                </a:lnTo>
                <a:lnTo>
                  <a:pt x="732" y="487"/>
                </a:lnTo>
                <a:lnTo>
                  <a:pt x="728" y="511"/>
                </a:lnTo>
                <a:lnTo>
                  <a:pt x="728" y="511"/>
                </a:lnTo>
                <a:lnTo>
                  <a:pt x="724" y="473"/>
                </a:lnTo>
                <a:lnTo>
                  <a:pt x="724" y="473"/>
                </a:lnTo>
                <a:lnTo>
                  <a:pt x="676" y="466"/>
                </a:lnTo>
                <a:lnTo>
                  <a:pt x="676" y="466"/>
                </a:lnTo>
                <a:lnTo>
                  <a:pt x="670" y="546"/>
                </a:lnTo>
                <a:lnTo>
                  <a:pt x="670" y="546"/>
                </a:lnTo>
                <a:close/>
                <a:moveTo>
                  <a:pt x="26" y="247"/>
                </a:moveTo>
                <a:lnTo>
                  <a:pt x="26" y="430"/>
                </a:lnTo>
                <a:lnTo>
                  <a:pt x="54" y="430"/>
                </a:lnTo>
                <a:lnTo>
                  <a:pt x="54" y="247"/>
                </a:lnTo>
                <a:lnTo>
                  <a:pt x="26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PA_任意多边形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21584" y="5416918"/>
            <a:ext cx="529272" cy="423025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PA_任意多边形 2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884144" y="6079691"/>
            <a:ext cx="439270" cy="442693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52400" y="1615016"/>
          <a:ext cx="6315074" cy="357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1367826"/>
                <a:gridCol w="3208228"/>
                <a:gridCol w="1167520"/>
              </a:tblGrid>
              <a:tr h="39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24F1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Типы цифровой коммуникации</a:t>
                      </a:r>
                    </a:p>
                  </a:txBody>
                  <a:tcPr marL="68580" marR="68580" marT="0" marB="0">
                    <a:solidFill>
                      <a:srgbClr val="E24F1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>
                    <a:solidFill>
                      <a:srgbClr val="E24F1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+/-</a:t>
                      </a:r>
                    </a:p>
                  </a:txBody>
                  <a:tcPr marL="68580" marR="68580" marT="0" marB="0">
                    <a:solidFill>
                      <a:srgbClr val="E24F14"/>
                    </a:solidFill>
                  </a:tcPr>
                </a:tc>
              </a:tr>
              <a:tr h="589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Текстовые сообщения (например, SMS)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Короткие, прямые сообщения, отправляемые на телефоны, подходят для быстрых уведомлений или личных заметок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Электронная почта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Формальное, детальное общение для бизнеса, документации и обмена файлами.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78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Сообщения в социальных сетях и личные сообщения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Используются для публичного взаимодействия или прямых сообщений, могут быть неформальными или профессиональными, в зависимости от платформы.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6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Видеозвонки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Microsoft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Teams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-это живые разговоры лицом к лицу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подходят для встреч, интервью или командной работы.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78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Приложения для командной работы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Slack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Google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Drive-это  инструменты для группового общения и обмена файлами, помогают командам работать вместе в реальном времени или по своему расписанию.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175"/>
          <p:cNvSpPr txBox="1"/>
          <p:nvPr/>
        </p:nvSpPr>
        <p:spPr>
          <a:xfrm>
            <a:off x="6317317" y="5401359"/>
            <a:ext cx="4045883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заседаниях 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0" name="TextBox 175"/>
          <p:cNvSpPr txBox="1"/>
          <p:nvPr/>
        </p:nvSpPr>
        <p:spPr>
          <a:xfrm>
            <a:off x="4231342" y="5866404"/>
            <a:ext cx="4045883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принятии решений 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1" name="TextBox 175"/>
          <p:cNvSpPr txBox="1"/>
          <p:nvPr/>
        </p:nvSpPr>
        <p:spPr>
          <a:xfrm>
            <a:off x="8146117" y="5866404"/>
            <a:ext cx="4045883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2" name="PA_任意多边形 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26859" y="6064618"/>
            <a:ext cx="529272" cy="423025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PA_任意多边形 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8397396" y="6145051"/>
            <a:ext cx="500636" cy="482107"/>
          </a:xfrm>
          <a:custGeom>
            <a:avLst/>
            <a:gdLst>
              <a:gd name="T0" fmla="*/ 974 w 1025"/>
              <a:gd name="T1" fmla="*/ 2 h 945"/>
              <a:gd name="T2" fmla="*/ 1015 w 1025"/>
              <a:gd name="T3" fmla="*/ 28 h 945"/>
              <a:gd name="T4" fmla="*/ 1025 w 1025"/>
              <a:gd name="T5" fmla="*/ 631 h 945"/>
              <a:gd name="T6" fmla="*/ 1015 w 1025"/>
              <a:gd name="T7" fmla="*/ 667 h 945"/>
              <a:gd name="T8" fmla="*/ 974 w 1025"/>
              <a:gd name="T9" fmla="*/ 694 h 945"/>
              <a:gd name="T10" fmla="*/ 925 w 1025"/>
              <a:gd name="T11" fmla="*/ 627 h 945"/>
              <a:gd name="T12" fmla="*/ 81 w 1025"/>
              <a:gd name="T13" fmla="*/ 627 h 945"/>
              <a:gd name="T14" fmla="*/ 432 w 1025"/>
              <a:gd name="T15" fmla="*/ 674 h 945"/>
              <a:gd name="T16" fmla="*/ 50 w 1025"/>
              <a:gd name="T17" fmla="*/ 694 h 945"/>
              <a:gd name="T18" fmla="*/ 10 w 1025"/>
              <a:gd name="T19" fmla="*/ 667 h 945"/>
              <a:gd name="T20" fmla="*/ 0 w 1025"/>
              <a:gd name="T21" fmla="*/ 65 h 945"/>
              <a:gd name="T22" fmla="*/ 10 w 1025"/>
              <a:gd name="T23" fmla="*/ 28 h 945"/>
              <a:gd name="T24" fmla="*/ 50 w 1025"/>
              <a:gd name="T25" fmla="*/ 2 h 945"/>
              <a:gd name="T26" fmla="*/ 702 w 1025"/>
              <a:gd name="T27" fmla="*/ 391 h 945"/>
              <a:gd name="T28" fmla="*/ 702 w 1025"/>
              <a:gd name="T29" fmla="*/ 375 h 945"/>
              <a:gd name="T30" fmla="*/ 899 w 1025"/>
              <a:gd name="T31" fmla="*/ 314 h 945"/>
              <a:gd name="T32" fmla="*/ 806 w 1025"/>
              <a:gd name="T33" fmla="*/ 255 h 945"/>
              <a:gd name="T34" fmla="*/ 806 w 1025"/>
              <a:gd name="T35" fmla="*/ 239 h 945"/>
              <a:gd name="T36" fmla="*/ 899 w 1025"/>
              <a:gd name="T37" fmla="*/ 184 h 945"/>
              <a:gd name="T38" fmla="*/ 806 w 1025"/>
              <a:gd name="T39" fmla="*/ 146 h 945"/>
              <a:gd name="T40" fmla="*/ 806 w 1025"/>
              <a:gd name="T41" fmla="*/ 130 h 945"/>
              <a:gd name="T42" fmla="*/ 775 w 1025"/>
              <a:gd name="T43" fmla="*/ 130 h 945"/>
              <a:gd name="T44" fmla="*/ 300 w 1025"/>
              <a:gd name="T45" fmla="*/ 462 h 945"/>
              <a:gd name="T46" fmla="*/ 251 w 1025"/>
              <a:gd name="T47" fmla="*/ 462 h 945"/>
              <a:gd name="T48" fmla="*/ 310 w 1025"/>
              <a:gd name="T49" fmla="*/ 280 h 945"/>
              <a:gd name="T50" fmla="*/ 395 w 1025"/>
              <a:gd name="T51" fmla="*/ 330 h 945"/>
              <a:gd name="T52" fmla="*/ 467 w 1025"/>
              <a:gd name="T53" fmla="*/ 219 h 945"/>
              <a:gd name="T54" fmla="*/ 497 w 1025"/>
              <a:gd name="T55" fmla="*/ 168 h 945"/>
              <a:gd name="T56" fmla="*/ 402 w 1025"/>
              <a:gd name="T57" fmla="*/ 201 h 945"/>
              <a:gd name="T58" fmla="*/ 335 w 1025"/>
              <a:gd name="T59" fmla="*/ 249 h 945"/>
              <a:gd name="T60" fmla="*/ 138 w 1025"/>
              <a:gd name="T61" fmla="*/ 314 h 945"/>
              <a:gd name="T62" fmla="*/ 227 w 1025"/>
              <a:gd name="T63" fmla="*/ 357 h 945"/>
              <a:gd name="T64" fmla="*/ 465 w 1025"/>
              <a:gd name="T65" fmla="*/ 462 h 945"/>
              <a:gd name="T66" fmla="*/ 465 w 1025"/>
              <a:gd name="T67" fmla="*/ 462 h 945"/>
              <a:gd name="T68" fmla="*/ 440 w 1025"/>
              <a:gd name="T69" fmla="*/ 373 h 945"/>
              <a:gd name="T70" fmla="*/ 320 w 1025"/>
              <a:gd name="T71" fmla="*/ 462 h 945"/>
              <a:gd name="T72" fmla="*/ 320 w 1025"/>
              <a:gd name="T73" fmla="*/ 462 h 945"/>
              <a:gd name="T74" fmla="*/ 653 w 1025"/>
              <a:gd name="T75" fmla="*/ 337 h 945"/>
              <a:gd name="T76" fmla="*/ 592 w 1025"/>
              <a:gd name="T77" fmla="*/ 416 h 945"/>
              <a:gd name="T78" fmla="*/ 588 w 1025"/>
              <a:gd name="T79" fmla="*/ 661 h 945"/>
              <a:gd name="T80" fmla="*/ 546 w 1025"/>
              <a:gd name="T81" fmla="*/ 602 h 945"/>
              <a:gd name="T82" fmla="*/ 497 w 1025"/>
              <a:gd name="T83" fmla="*/ 578 h 945"/>
              <a:gd name="T84" fmla="*/ 495 w 1025"/>
              <a:gd name="T85" fmla="*/ 639 h 945"/>
              <a:gd name="T86" fmla="*/ 542 w 1025"/>
              <a:gd name="T87" fmla="*/ 753 h 945"/>
              <a:gd name="T88" fmla="*/ 592 w 1025"/>
              <a:gd name="T89" fmla="*/ 945 h 945"/>
              <a:gd name="T90" fmla="*/ 824 w 1025"/>
              <a:gd name="T91" fmla="*/ 891 h 945"/>
              <a:gd name="T92" fmla="*/ 854 w 1025"/>
              <a:gd name="T93" fmla="*/ 582 h 945"/>
              <a:gd name="T94" fmla="*/ 799 w 1025"/>
              <a:gd name="T95" fmla="*/ 531 h 945"/>
              <a:gd name="T96" fmla="*/ 789 w 1025"/>
              <a:gd name="T97" fmla="*/ 588 h 945"/>
              <a:gd name="T98" fmla="*/ 732 w 1025"/>
              <a:gd name="T99" fmla="*/ 487 h 945"/>
              <a:gd name="T100" fmla="*/ 724 w 1025"/>
              <a:gd name="T101" fmla="*/ 473 h 945"/>
              <a:gd name="T102" fmla="*/ 670 w 1025"/>
              <a:gd name="T103" fmla="*/ 546 h 945"/>
              <a:gd name="T104" fmla="*/ 54 w 1025"/>
              <a:gd name="T105" fmla="*/ 24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25" h="945">
                <a:moveTo>
                  <a:pt x="65" y="0"/>
                </a:moveTo>
                <a:lnTo>
                  <a:pt x="960" y="0"/>
                </a:lnTo>
                <a:lnTo>
                  <a:pt x="960" y="0"/>
                </a:lnTo>
                <a:lnTo>
                  <a:pt x="974" y="2"/>
                </a:lnTo>
                <a:lnTo>
                  <a:pt x="986" y="4"/>
                </a:lnTo>
                <a:lnTo>
                  <a:pt x="996" y="10"/>
                </a:lnTo>
                <a:lnTo>
                  <a:pt x="1007" y="18"/>
                </a:lnTo>
                <a:lnTo>
                  <a:pt x="1015" y="28"/>
                </a:lnTo>
                <a:lnTo>
                  <a:pt x="1021" y="38"/>
                </a:lnTo>
                <a:lnTo>
                  <a:pt x="1025" y="50"/>
                </a:lnTo>
                <a:lnTo>
                  <a:pt x="1025" y="65"/>
                </a:lnTo>
                <a:lnTo>
                  <a:pt x="1025" y="631"/>
                </a:lnTo>
                <a:lnTo>
                  <a:pt x="1025" y="631"/>
                </a:lnTo>
                <a:lnTo>
                  <a:pt x="1025" y="643"/>
                </a:lnTo>
                <a:lnTo>
                  <a:pt x="1021" y="655"/>
                </a:lnTo>
                <a:lnTo>
                  <a:pt x="1015" y="667"/>
                </a:lnTo>
                <a:lnTo>
                  <a:pt x="1007" y="676"/>
                </a:lnTo>
                <a:lnTo>
                  <a:pt x="996" y="684"/>
                </a:lnTo>
                <a:lnTo>
                  <a:pt x="986" y="690"/>
                </a:lnTo>
                <a:lnTo>
                  <a:pt x="974" y="694"/>
                </a:lnTo>
                <a:lnTo>
                  <a:pt x="960" y="696"/>
                </a:lnTo>
                <a:lnTo>
                  <a:pt x="919" y="696"/>
                </a:lnTo>
                <a:lnTo>
                  <a:pt x="919" y="696"/>
                </a:lnTo>
                <a:lnTo>
                  <a:pt x="925" y="627"/>
                </a:lnTo>
                <a:lnTo>
                  <a:pt x="946" y="627"/>
                </a:lnTo>
                <a:lnTo>
                  <a:pt x="946" y="61"/>
                </a:lnTo>
                <a:lnTo>
                  <a:pt x="81" y="61"/>
                </a:lnTo>
                <a:lnTo>
                  <a:pt x="81" y="627"/>
                </a:lnTo>
                <a:lnTo>
                  <a:pt x="391" y="627"/>
                </a:lnTo>
                <a:lnTo>
                  <a:pt x="418" y="653"/>
                </a:lnTo>
                <a:lnTo>
                  <a:pt x="418" y="653"/>
                </a:lnTo>
                <a:lnTo>
                  <a:pt x="432" y="674"/>
                </a:lnTo>
                <a:lnTo>
                  <a:pt x="444" y="696"/>
                </a:lnTo>
                <a:lnTo>
                  <a:pt x="65" y="696"/>
                </a:lnTo>
                <a:lnTo>
                  <a:pt x="65" y="696"/>
                </a:lnTo>
                <a:lnTo>
                  <a:pt x="50" y="694"/>
                </a:lnTo>
                <a:lnTo>
                  <a:pt x="38" y="690"/>
                </a:lnTo>
                <a:lnTo>
                  <a:pt x="28" y="684"/>
                </a:lnTo>
                <a:lnTo>
                  <a:pt x="18" y="676"/>
                </a:lnTo>
                <a:lnTo>
                  <a:pt x="10" y="667"/>
                </a:lnTo>
                <a:lnTo>
                  <a:pt x="4" y="655"/>
                </a:lnTo>
                <a:lnTo>
                  <a:pt x="0" y="643"/>
                </a:lnTo>
                <a:lnTo>
                  <a:pt x="0" y="631"/>
                </a:lnTo>
                <a:lnTo>
                  <a:pt x="0" y="65"/>
                </a:lnTo>
                <a:lnTo>
                  <a:pt x="0" y="65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5" y="0"/>
                </a:lnTo>
                <a:lnTo>
                  <a:pt x="65" y="0"/>
                </a:lnTo>
                <a:close/>
                <a:moveTo>
                  <a:pt x="702" y="375"/>
                </a:moveTo>
                <a:lnTo>
                  <a:pt x="702" y="391"/>
                </a:lnTo>
                <a:lnTo>
                  <a:pt x="899" y="391"/>
                </a:lnTo>
                <a:lnTo>
                  <a:pt x="899" y="375"/>
                </a:lnTo>
                <a:lnTo>
                  <a:pt x="702" y="375"/>
                </a:lnTo>
                <a:lnTo>
                  <a:pt x="702" y="375"/>
                </a:lnTo>
                <a:close/>
                <a:moveTo>
                  <a:pt x="702" y="314"/>
                </a:moveTo>
                <a:lnTo>
                  <a:pt x="702" y="330"/>
                </a:lnTo>
                <a:lnTo>
                  <a:pt x="899" y="330"/>
                </a:lnTo>
                <a:lnTo>
                  <a:pt x="899" y="314"/>
                </a:lnTo>
                <a:lnTo>
                  <a:pt x="702" y="314"/>
                </a:lnTo>
                <a:lnTo>
                  <a:pt x="702" y="314"/>
                </a:lnTo>
                <a:close/>
                <a:moveTo>
                  <a:pt x="806" y="239"/>
                </a:moveTo>
                <a:lnTo>
                  <a:pt x="806" y="255"/>
                </a:lnTo>
                <a:lnTo>
                  <a:pt x="899" y="255"/>
                </a:lnTo>
                <a:lnTo>
                  <a:pt x="899" y="239"/>
                </a:lnTo>
                <a:lnTo>
                  <a:pt x="806" y="239"/>
                </a:lnTo>
                <a:lnTo>
                  <a:pt x="806" y="239"/>
                </a:lnTo>
                <a:close/>
                <a:moveTo>
                  <a:pt x="806" y="184"/>
                </a:moveTo>
                <a:lnTo>
                  <a:pt x="806" y="201"/>
                </a:lnTo>
                <a:lnTo>
                  <a:pt x="899" y="201"/>
                </a:lnTo>
                <a:lnTo>
                  <a:pt x="899" y="184"/>
                </a:lnTo>
                <a:lnTo>
                  <a:pt x="806" y="184"/>
                </a:lnTo>
                <a:lnTo>
                  <a:pt x="806" y="184"/>
                </a:lnTo>
                <a:close/>
                <a:moveTo>
                  <a:pt x="806" y="130"/>
                </a:moveTo>
                <a:lnTo>
                  <a:pt x="806" y="146"/>
                </a:lnTo>
                <a:lnTo>
                  <a:pt x="899" y="146"/>
                </a:lnTo>
                <a:lnTo>
                  <a:pt x="899" y="130"/>
                </a:lnTo>
                <a:lnTo>
                  <a:pt x="806" y="130"/>
                </a:lnTo>
                <a:lnTo>
                  <a:pt x="806" y="130"/>
                </a:lnTo>
                <a:close/>
                <a:moveTo>
                  <a:pt x="590" y="130"/>
                </a:moveTo>
                <a:lnTo>
                  <a:pt x="590" y="278"/>
                </a:lnTo>
                <a:lnTo>
                  <a:pt x="775" y="278"/>
                </a:lnTo>
                <a:lnTo>
                  <a:pt x="775" y="130"/>
                </a:lnTo>
                <a:lnTo>
                  <a:pt x="590" y="130"/>
                </a:lnTo>
                <a:lnTo>
                  <a:pt x="590" y="130"/>
                </a:lnTo>
                <a:close/>
                <a:moveTo>
                  <a:pt x="251" y="462"/>
                </a:moveTo>
                <a:lnTo>
                  <a:pt x="300" y="462"/>
                </a:lnTo>
                <a:lnTo>
                  <a:pt x="300" y="322"/>
                </a:lnTo>
                <a:lnTo>
                  <a:pt x="251" y="322"/>
                </a:lnTo>
                <a:lnTo>
                  <a:pt x="251" y="462"/>
                </a:lnTo>
                <a:lnTo>
                  <a:pt x="251" y="462"/>
                </a:lnTo>
                <a:close/>
                <a:moveTo>
                  <a:pt x="138" y="314"/>
                </a:moveTo>
                <a:lnTo>
                  <a:pt x="160" y="345"/>
                </a:lnTo>
                <a:lnTo>
                  <a:pt x="257" y="278"/>
                </a:lnTo>
                <a:lnTo>
                  <a:pt x="310" y="280"/>
                </a:lnTo>
                <a:lnTo>
                  <a:pt x="341" y="312"/>
                </a:lnTo>
                <a:lnTo>
                  <a:pt x="343" y="314"/>
                </a:lnTo>
                <a:lnTo>
                  <a:pt x="349" y="316"/>
                </a:lnTo>
                <a:lnTo>
                  <a:pt x="395" y="330"/>
                </a:lnTo>
                <a:lnTo>
                  <a:pt x="414" y="337"/>
                </a:lnTo>
                <a:lnTo>
                  <a:pt x="418" y="316"/>
                </a:lnTo>
                <a:lnTo>
                  <a:pt x="436" y="225"/>
                </a:lnTo>
                <a:lnTo>
                  <a:pt x="467" y="219"/>
                </a:lnTo>
                <a:lnTo>
                  <a:pt x="473" y="247"/>
                </a:lnTo>
                <a:lnTo>
                  <a:pt x="507" y="215"/>
                </a:lnTo>
                <a:lnTo>
                  <a:pt x="542" y="180"/>
                </a:lnTo>
                <a:lnTo>
                  <a:pt x="497" y="168"/>
                </a:lnTo>
                <a:lnTo>
                  <a:pt x="450" y="156"/>
                </a:lnTo>
                <a:lnTo>
                  <a:pt x="458" y="184"/>
                </a:lnTo>
                <a:lnTo>
                  <a:pt x="410" y="197"/>
                </a:lnTo>
                <a:lnTo>
                  <a:pt x="402" y="201"/>
                </a:lnTo>
                <a:lnTo>
                  <a:pt x="400" y="209"/>
                </a:lnTo>
                <a:lnTo>
                  <a:pt x="385" y="288"/>
                </a:lnTo>
                <a:lnTo>
                  <a:pt x="363" y="282"/>
                </a:lnTo>
                <a:lnTo>
                  <a:pt x="335" y="249"/>
                </a:lnTo>
                <a:lnTo>
                  <a:pt x="331" y="247"/>
                </a:lnTo>
                <a:lnTo>
                  <a:pt x="326" y="245"/>
                </a:lnTo>
                <a:lnTo>
                  <a:pt x="253" y="235"/>
                </a:lnTo>
                <a:lnTo>
                  <a:pt x="138" y="314"/>
                </a:lnTo>
                <a:lnTo>
                  <a:pt x="138" y="314"/>
                </a:lnTo>
                <a:close/>
                <a:moveTo>
                  <a:pt x="180" y="462"/>
                </a:moveTo>
                <a:lnTo>
                  <a:pt x="227" y="462"/>
                </a:lnTo>
                <a:lnTo>
                  <a:pt x="227" y="357"/>
                </a:lnTo>
                <a:lnTo>
                  <a:pt x="180" y="357"/>
                </a:lnTo>
                <a:lnTo>
                  <a:pt x="180" y="462"/>
                </a:lnTo>
                <a:lnTo>
                  <a:pt x="180" y="462"/>
                </a:lnTo>
                <a:close/>
                <a:moveTo>
                  <a:pt x="465" y="462"/>
                </a:moveTo>
                <a:lnTo>
                  <a:pt x="511" y="462"/>
                </a:lnTo>
                <a:lnTo>
                  <a:pt x="511" y="259"/>
                </a:lnTo>
                <a:lnTo>
                  <a:pt x="465" y="259"/>
                </a:lnTo>
                <a:lnTo>
                  <a:pt x="465" y="462"/>
                </a:lnTo>
                <a:lnTo>
                  <a:pt x="465" y="462"/>
                </a:lnTo>
                <a:close/>
                <a:moveTo>
                  <a:pt x="393" y="462"/>
                </a:moveTo>
                <a:lnTo>
                  <a:pt x="440" y="462"/>
                </a:lnTo>
                <a:lnTo>
                  <a:pt x="440" y="373"/>
                </a:lnTo>
                <a:lnTo>
                  <a:pt x="393" y="373"/>
                </a:lnTo>
                <a:lnTo>
                  <a:pt x="393" y="462"/>
                </a:lnTo>
                <a:lnTo>
                  <a:pt x="393" y="462"/>
                </a:lnTo>
                <a:close/>
                <a:moveTo>
                  <a:pt x="320" y="462"/>
                </a:moveTo>
                <a:lnTo>
                  <a:pt x="369" y="462"/>
                </a:lnTo>
                <a:lnTo>
                  <a:pt x="369" y="347"/>
                </a:lnTo>
                <a:lnTo>
                  <a:pt x="320" y="347"/>
                </a:lnTo>
                <a:lnTo>
                  <a:pt x="320" y="462"/>
                </a:lnTo>
                <a:lnTo>
                  <a:pt x="320" y="462"/>
                </a:lnTo>
                <a:close/>
                <a:moveTo>
                  <a:pt x="670" y="546"/>
                </a:moveTo>
                <a:lnTo>
                  <a:pt x="670" y="546"/>
                </a:lnTo>
                <a:lnTo>
                  <a:pt x="653" y="337"/>
                </a:lnTo>
                <a:lnTo>
                  <a:pt x="653" y="337"/>
                </a:lnTo>
                <a:lnTo>
                  <a:pt x="594" y="335"/>
                </a:lnTo>
                <a:lnTo>
                  <a:pt x="594" y="335"/>
                </a:lnTo>
                <a:lnTo>
                  <a:pt x="592" y="416"/>
                </a:lnTo>
                <a:lnTo>
                  <a:pt x="590" y="497"/>
                </a:lnTo>
                <a:lnTo>
                  <a:pt x="590" y="580"/>
                </a:lnTo>
                <a:lnTo>
                  <a:pt x="588" y="661"/>
                </a:lnTo>
                <a:lnTo>
                  <a:pt x="588" y="661"/>
                </a:lnTo>
                <a:lnTo>
                  <a:pt x="574" y="635"/>
                </a:lnTo>
                <a:lnTo>
                  <a:pt x="566" y="625"/>
                </a:lnTo>
                <a:lnTo>
                  <a:pt x="558" y="613"/>
                </a:lnTo>
                <a:lnTo>
                  <a:pt x="546" y="602"/>
                </a:lnTo>
                <a:lnTo>
                  <a:pt x="532" y="592"/>
                </a:lnTo>
                <a:lnTo>
                  <a:pt x="515" y="584"/>
                </a:lnTo>
                <a:lnTo>
                  <a:pt x="497" y="578"/>
                </a:lnTo>
                <a:lnTo>
                  <a:pt x="497" y="578"/>
                </a:lnTo>
                <a:lnTo>
                  <a:pt x="471" y="604"/>
                </a:lnTo>
                <a:lnTo>
                  <a:pt x="471" y="604"/>
                </a:lnTo>
                <a:lnTo>
                  <a:pt x="485" y="621"/>
                </a:lnTo>
                <a:lnTo>
                  <a:pt x="495" y="639"/>
                </a:lnTo>
                <a:lnTo>
                  <a:pt x="505" y="655"/>
                </a:lnTo>
                <a:lnTo>
                  <a:pt x="515" y="676"/>
                </a:lnTo>
                <a:lnTo>
                  <a:pt x="529" y="714"/>
                </a:lnTo>
                <a:lnTo>
                  <a:pt x="542" y="753"/>
                </a:lnTo>
                <a:lnTo>
                  <a:pt x="554" y="868"/>
                </a:lnTo>
                <a:lnTo>
                  <a:pt x="554" y="868"/>
                </a:lnTo>
                <a:lnTo>
                  <a:pt x="592" y="945"/>
                </a:lnTo>
                <a:lnTo>
                  <a:pt x="592" y="945"/>
                </a:lnTo>
                <a:lnTo>
                  <a:pt x="802" y="939"/>
                </a:lnTo>
                <a:lnTo>
                  <a:pt x="802" y="939"/>
                </a:lnTo>
                <a:lnTo>
                  <a:pt x="824" y="891"/>
                </a:lnTo>
                <a:lnTo>
                  <a:pt x="824" y="891"/>
                </a:lnTo>
                <a:lnTo>
                  <a:pt x="834" y="812"/>
                </a:lnTo>
                <a:lnTo>
                  <a:pt x="844" y="718"/>
                </a:lnTo>
                <a:lnTo>
                  <a:pt x="852" y="625"/>
                </a:lnTo>
                <a:lnTo>
                  <a:pt x="854" y="582"/>
                </a:lnTo>
                <a:lnTo>
                  <a:pt x="854" y="546"/>
                </a:lnTo>
                <a:lnTo>
                  <a:pt x="854" y="546"/>
                </a:lnTo>
                <a:lnTo>
                  <a:pt x="826" y="540"/>
                </a:lnTo>
                <a:lnTo>
                  <a:pt x="799" y="531"/>
                </a:lnTo>
                <a:lnTo>
                  <a:pt x="799" y="531"/>
                </a:lnTo>
                <a:lnTo>
                  <a:pt x="793" y="560"/>
                </a:lnTo>
                <a:lnTo>
                  <a:pt x="789" y="588"/>
                </a:lnTo>
                <a:lnTo>
                  <a:pt x="789" y="588"/>
                </a:lnTo>
                <a:lnTo>
                  <a:pt x="785" y="497"/>
                </a:lnTo>
                <a:lnTo>
                  <a:pt x="785" y="497"/>
                </a:lnTo>
                <a:lnTo>
                  <a:pt x="732" y="487"/>
                </a:lnTo>
                <a:lnTo>
                  <a:pt x="732" y="487"/>
                </a:lnTo>
                <a:lnTo>
                  <a:pt x="728" y="511"/>
                </a:lnTo>
                <a:lnTo>
                  <a:pt x="728" y="511"/>
                </a:lnTo>
                <a:lnTo>
                  <a:pt x="724" y="473"/>
                </a:lnTo>
                <a:lnTo>
                  <a:pt x="724" y="473"/>
                </a:lnTo>
                <a:lnTo>
                  <a:pt x="676" y="466"/>
                </a:lnTo>
                <a:lnTo>
                  <a:pt x="676" y="466"/>
                </a:lnTo>
                <a:lnTo>
                  <a:pt x="670" y="546"/>
                </a:lnTo>
                <a:lnTo>
                  <a:pt x="670" y="546"/>
                </a:lnTo>
                <a:close/>
                <a:moveTo>
                  <a:pt x="26" y="247"/>
                </a:moveTo>
                <a:lnTo>
                  <a:pt x="26" y="430"/>
                </a:lnTo>
                <a:lnTo>
                  <a:pt x="54" y="430"/>
                </a:lnTo>
                <a:lnTo>
                  <a:pt x="54" y="247"/>
                </a:lnTo>
                <a:lnTo>
                  <a:pt x="26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5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4463" y="1016340"/>
            <a:ext cx="5545137" cy="355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175"/>
          <p:cNvSpPr txBox="1"/>
          <p:nvPr/>
        </p:nvSpPr>
        <p:spPr>
          <a:xfrm>
            <a:off x="6438900" y="4610100"/>
            <a:ext cx="5553075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Рисунок 1-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 взаимодействия ТОС «Мечта» с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</a:t>
            </a:r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12"/>
          <p:cNvSpPr/>
          <p:nvPr/>
        </p:nvSpPr>
        <p:spPr>
          <a:xfrm>
            <a:off x="214250" y="1273888"/>
            <a:ext cx="11291210" cy="2195453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Freeform 5"/>
          <p:cNvSpPr/>
          <p:nvPr/>
        </p:nvSpPr>
        <p:spPr>
          <a:xfrm>
            <a:off x="0" y="4410075"/>
            <a:ext cx="12192000" cy="2447925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20" name="Freeform 15"/>
          <p:cNvSpPr/>
          <p:nvPr/>
        </p:nvSpPr>
        <p:spPr>
          <a:xfrm>
            <a:off x="403411" y="1550894"/>
            <a:ext cx="11537577" cy="263058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28625" y="0"/>
            <a:ext cx="1087970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совершенствованию взаимодействия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ТОС «Мечта» и Администрации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Демянского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Новгородской области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65149" y="1653116"/>
          <a:ext cx="1121727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38"/>
                <a:gridCol w="3307663"/>
                <a:gridCol w="1480400"/>
                <a:gridCol w="3609975"/>
                <a:gridCol w="2324099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Период реализации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единой информационной системы Администрации и ТОС «Мечта»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Внедрение приложений для командной работы: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Slack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Google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Drive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Краткосрочный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(в течении года)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Проведение регулярных дистанционных совещаний Администрации с ТОС «Мечта»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видеозвонков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Краткосрочный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(в течении года)</a:t>
                      </a: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коммуникации</a:t>
                      </a:r>
                      <a:r>
                        <a:rPr lang="ru-RU" sz="1600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Администрации с ТОС «Мечта»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корпоративного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мессенджера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в МАХ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Краткосрочный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(в течении года)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Внедрение ИИ для распознавания документов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Долгосрочный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(в течении трех лет)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338" name="Picture 2" descr="C:\Users\Ольга\Desktop\175440409670cfec23d6a58bb2e53c8929609d4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6225" y="4464803"/>
            <a:ext cx="3994150" cy="2269371"/>
          </a:xfrm>
          <a:prstGeom prst="rect">
            <a:avLst/>
          </a:prstGeom>
          <a:noFill/>
        </p:spPr>
      </p:pic>
      <p:pic>
        <p:nvPicPr>
          <p:cNvPr id="14340" name="Picture 4" descr="C:\Users\Ольга\Desktop\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917" y="4467225"/>
            <a:ext cx="3924783" cy="2234035"/>
          </a:xfrm>
          <a:prstGeom prst="rect">
            <a:avLst/>
          </a:prstGeom>
          <a:noFill/>
        </p:spPr>
      </p:pic>
      <p:pic>
        <p:nvPicPr>
          <p:cNvPr id="14342" name="Picture 6" descr="C:\Users\Ольга\Desktop\7e6a6f0a8fabcc91a19956238adb1945.000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4448175"/>
            <a:ext cx="3975099" cy="2273299"/>
          </a:xfrm>
          <a:prstGeom prst="rect">
            <a:avLst/>
          </a:prstGeom>
          <a:noFill/>
        </p:spPr>
      </p:pic>
      <p:pic>
        <p:nvPicPr>
          <p:cNvPr id="26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0"/>
            <a:ext cx="12192000" cy="522922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TextBox 18"/>
          <p:cNvSpPr txBox="1"/>
          <p:nvPr/>
        </p:nvSpPr>
        <p:spPr>
          <a:xfrm>
            <a:off x="714315" y="0"/>
            <a:ext cx="1065293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en-US" sz="5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342900" y="852207"/>
            <a:ext cx="1171575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отметить, что совершенствование взаимодействия ТОС с муниципалитетом необходимо осуществлять постоянно, так как в период развития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роботизации, появляются новые возможности улучшения отношений в цифровом формате.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того, кроме модели развития: «Цифровое ТОС», перспективными моделями также являются: «ТОС как центр социальных инноваций», «Экологическое ТОС». Это необходимо учитывать как при совершенствовании деятельности ТОС в целом, так и при улучшении взаимодействия ТОС с муниципальными органами, в частности.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зарубежного опыта развития ТОС, позволяет применять данный опыт с учетом особенностей российской специфики деятельности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ТОСов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 пока, стоит остановиться на «Цифровом ТОС»- он наиболее важен при взаимодействии и может принести существенный положительный эффект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3651" t="4110" r="1089" b="4338"/>
          <a:stretch>
            <a:fillRect/>
          </a:stretch>
        </p:blipFill>
        <p:spPr bwMode="auto">
          <a:xfrm>
            <a:off x="3378517" y="5261098"/>
            <a:ext cx="2831783" cy="14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 l="3780" t="3881" r="1154" b="4338"/>
          <a:stretch>
            <a:fillRect/>
          </a:stretch>
        </p:blipFill>
        <p:spPr bwMode="auto">
          <a:xfrm>
            <a:off x="446385" y="5271135"/>
            <a:ext cx="2726729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 l="3395" t="4338" r="1472" b="4795"/>
          <a:stretch>
            <a:fillRect/>
          </a:stretch>
        </p:blipFill>
        <p:spPr bwMode="auto">
          <a:xfrm>
            <a:off x="6293167" y="5305425"/>
            <a:ext cx="296513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Ольга\Desktop\scale_1200 (1).jpeg"/>
          <p:cNvPicPr>
            <a:picLocks noChangeAspect="1" noChangeArrowheads="1"/>
          </p:cNvPicPr>
          <p:nvPr/>
        </p:nvPicPr>
        <p:blipFill>
          <a:blip r:embed="rId5" cstate="print"/>
          <a:srcRect b="46875"/>
          <a:stretch>
            <a:fillRect/>
          </a:stretch>
        </p:blipFill>
        <p:spPr bwMode="auto">
          <a:xfrm>
            <a:off x="9382126" y="5276851"/>
            <a:ext cx="2647949" cy="1457324"/>
          </a:xfrm>
          <a:prstGeom prst="rect">
            <a:avLst/>
          </a:prstGeom>
          <a:noFill/>
        </p:spPr>
      </p:pic>
      <p:pic>
        <p:nvPicPr>
          <p:cNvPr id="14" name="Picture 2" descr="C:\Users\Ольга\Desktop\522a87db4d8814dada559fb9d76df6f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7100" y="1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1111</Words>
  <Application>Microsoft Office PowerPoint</Application>
  <PresentationFormat>Произвольный</PresentationFormat>
  <Paragraphs>135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469</cp:revision>
  <dcterms:created xsi:type="dcterms:W3CDTF">2021-06-08T08:56:40Z</dcterms:created>
  <dcterms:modified xsi:type="dcterms:W3CDTF">2025-11-06T06:05:57Z</dcterms:modified>
</cp:coreProperties>
</file>